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64" r:id="rId5"/>
    <p:sldId id="265" r:id="rId6"/>
    <p:sldId id="267" r:id="rId7"/>
    <p:sldId id="269" r:id="rId8"/>
    <p:sldId id="268" r:id="rId9"/>
    <p:sldId id="270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57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28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75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31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9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95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6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71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01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57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1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8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54035" y="1104945"/>
            <a:ext cx="9379132" cy="2387600"/>
          </a:xfrm>
        </p:spPr>
        <p:txBody>
          <a:bodyPr/>
          <a:lstStyle/>
          <a:p>
            <a:r>
              <a:rPr kumimoji="1" lang="ja-JP" altLang="en-US" dirty="0" smtClean="0"/>
              <a:t>今回のポイント（</a:t>
            </a:r>
            <a:r>
              <a:rPr kumimoji="1" lang="en-US" altLang="ja-JP" dirty="0" smtClean="0"/>
              <a:t>7,8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4"/>
    </mc:Choice>
    <mc:Fallback xmlns="">
      <p:transition spd="slow" advTm="5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直交行列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057300" y="1613687"/>
            <a:ext cx="7625146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直交行列</a:t>
            </a:r>
            <a:r>
              <a:rPr lang="en-US" altLang="ja-JP" dirty="0" smtClean="0">
                <a:solidFill>
                  <a:schemeClr val="tx1"/>
                </a:solidFill>
              </a:rPr>
              <a:t>Q=[q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|q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|…|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dirty="0" smtClean="0">
                <a:solidFill>
                  <a:schemeClr val="tx1"/>
                </a:solidFill>
              </a:rPr>
              <a:t>]</a:t>
            </a:r>
            <a:r>
              <a:rPr kumimoji="1" lang="ja-JP" altLang="en-US" dirty="0" smtClean="0">
                <a:solidFill>
                  <a:schemeClr val="tx1"/>
                </a:solidFill>
              </a:rPr>
              <a:t>：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列ベクトル</a:t>
            </a:r>
            <a:r>
              <a:rPr lang="en-US" altLang="ja-JP" dirty="0" smtClean="0">
                <a:solidFill>
                  <a:schemeClr val="tx1"/>
                </a:solidFill>
              </a:rPr>
              <a:t>{q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,…,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smtClean="0">
                <a:solidFill>
                  <a:schemeClr val="tx1"/>
                </a:solidFill>
              </a:rPr>
              <a:t>}</a:t>
            </a:r>
            <a:r>
              <a:rPr lang="ja-JP" altLang="en-US" dirty="0" smtClean="0">
                <a:solidFill>
                  <a:schemeClr val="tx1"/>
                </a:solidFill>
              </a:rPr>
              <a:t>が正規直交系をなす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057299" y="2854426"/>
            <a:ext cx="7886403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</a:rPr>
              <a:t>・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ja-JP" altLang="en-US" dirty="0" smtClean="0">
                <a:solidFill>
                  <a:schemeClr val="tx1"/>
                </a:solidFill>
              </a:rPr>
              <a:t>は直接計算すれば、正規直交性から</a:t>
            </a:r>
            <a:r>
              <a:rPr lang="en-US" altLang="ja-JP" dirty="0" smtClean="0">
                <a:solidFill>
                  <a:schemeClr val="tx1"/>
                </a:solidFill>
              </a:rPr>
              <a:t>[q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|q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|…|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dirty="0" smtClean="0">
                <a:solidFill>
                  <a:schemeClr val="tx1"/>
                </a:solidFill>
              </a:rPr>
              <a:t>]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ja-JP" altLang="en-US" baseline="30000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[q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|q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|…|</a:t>
            </a:r>
            <a:r>
              <a:rPr lang="en-US" altLang="ja-JP" dirty="0" err="1">
                <a:solidFill>
                  <a:schemeClr val="tx1"/>
                </a:solidFill>
              </a:rPr>
              <a:t>q</a:t>
            </a:r>
            <a:r>
              <a:rPr lang="en-US" altLang="ja-JP" baseline="-25000" dirty="0" err="1">
                <a:solidFill>
                  <a:schemeClr val="tx1"/>
                </a:solidFill>
              </a:rPr>
              <a:t>n</a:t>
            </a:r>
            <a:r>
              <a:rPr lang="en-US" altLang="ja-JP" baseline="-25000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]=I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057299" y="2306013"/>
            <a:ext cx="4333307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性質１　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-1</a:t>
            </a:r>
            <a:r>
              <a:rPr lang="en-US" altLang="ja-JP" dirty="0" smtClean="0">
                <a:solidFill>
                  <a:schemeClr val="tx1"/>
                </a:solidFill>
              </a:rPr>
              <a:t>= Q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ja-JP" altLang="en-US" baseline="30000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(</a:t>
            </a:r>
            <a:r>
              <a:rPr lang="ja-JP" altLang="en-US" dirty="0" smtClean="0">
                <a:solidFill>
                  <a:schemeClr val="tx1"/>
                </a:solidFill>
              </a:rPr>
              <a:t>逆行列は転置行列</a:t>
            </a:r>
            <a:r>
              <a:rPr lang="en-US" altLang="ja-JP" dirty="0" smtClean="0">
                <a:solidFill>
                  <a:schemeClr val="tx1"/>
                </a:solidFill>
              </a:rPr>
              <a:t>)</a:t>
            </a:r>
            <a:endParaRPr lang="en-US" altLang="ja-JP" baseline="30000" dirty="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057298" y="3402839"/>
            <a:ext cx="8644051" cy="10733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</a:rPr>
              <a:t>・</a:t>
            </a:r>
            <a:r>
              <a:rPr lang="ja-JP" altLang="en-US" dirty="0" smtClean="0">
                <a:solidFill>
                  <a:schemeClr val="tx1"/>
                </a:solidFill>
              </a:rPr>
              <a:t>逆の場合、</a:t>
            </a:r>
            <a:r>
              <a:rPr lang="en-US" altLang="ja-JP" dirty="0" smtClean="0">
                <a:solidFill>
                  <a:schemeClr val="tx1"/>
                </a:solidFill>
              </a:rPr>
              <a:t>QQ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en-US" altLang="ja-JP" dirty="0" smtClean="0">
                <a:solidFill>
                  <a:schemeClr val="tx1"/>
                </a:solidFill>
              </a:rPr>
              <a:t>=[q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|q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|…|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dirty="0" smtClean="0">
                <a:solidFill>
                  <a:schemeClr val="tx1"/>
                </a:solidFill>
              </a:rPr>
              <a:t>]</a:t>
            </a:r>
            <a:r>
              <a:rPr lang="en-US" altLang="ja-JP" dirty="0" smtClean="0">
                <a:solidFill>
                  <a:schemeClr val="tx1"/>
                </a:solidFill>
              </a:rPr>
              <a:t>[q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|q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|…|</a:t>
            </a:r>
            <a:r>
              <a:rPr lang="en-US" altLang="ja-JP" dirty="0" err="1">
                <a:solidFill>
                  <a:schemeClr val="tx1"/>
                </a:solidFill>
              </a:rPr>
              <a:t>q</a:t>
            </a:r>
            <a:r>
              <a:rPr lang="en-US" altLang="ja-JP" baseline="-25000" dirty="0" err="1">
                <a:solidFill>
                  <a:schemeClr val="tx1"/>
                </a:solidFill>
              </a:rPr>
              <a:t>n</a:t>
            </a:r>
            <a:r>
              <a:rPr lang="en-US" altLang="ja-JP" baseline="-25000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]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 </a:t>
            </a:r>
            <a:r>
              <a:rPr lang="en-US" altLang="ja-JP" dirty="0" smtClean="0">
                <a:solidFill>
                  <a:schemeClr val="tx1"/>
                </a:solidFill>
              </a:rPr>
              <a:t>=</a:t>
            </a:r>
            <a:r>
              <a:rPr lang="en-US" altLang="ja-JP" dirty="0">
                <a:solidFill>
                  <a:schemeClr val="tx1"/>
                </a:solidFill>
              </a:rPr>
              <a:t> q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 </a:t>
            </a:r>
            <a:r>
              <a:rPr lang="en-US" altLang="ja-JP" dirty="0" smtClean="0">
                <a:solidFill>
                  <a:schemeClr val="tx1"/>
                </a:solidFill>
              </a:rPr>
              <a:t>+q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 </a:t>
            </a:r>
            <a:r>
              <a:rPr lang="en-US" altLang="ja-JP" dirty="0" smtClean="0">
                <a:solidFill>
                  <a:schemeClr val="tx1"/>
                </a:solidFill>
              </a:rPr>
              <a:t>+…+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ja-JP" altLang="en-US" dirty="0" smtClean="0">
                <a:solidFill>
                  <a:schemeClr val="tx1"/>
                </a:solidFill>
              </a:rPr>
              <a:t>を使う。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任意のベクトル</a:t>
            </a:r>
            <a:r>
              <a:rPr lang="en-US" altLang="ja-JP" dirty="0" smtClean="0">
                <a:solidFill>
                  <a:schemeClr val="tx1"/>
                </a:solidFill>
              </a:rPr>
              <a:t>x</a:t>
            </a:r>
            <a:r>
              <a:rPr lang="ja-JP" altLang="en-US" dirty="0" smtClean="0">
                <a:solidFill>
                  <a:schemeClr val="tx1"/>
                </a:solidFill>
              </a:rPr>
              <a:t>は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	</a:t>
            </a:r>
            <a:r>
              <a:rPr lang="en-US" altLang="ja-JP" dirty="0" err="1" smtClean="0">
                <a:solidFill>
                  <a:schemeClr val="tx1"/>
                </a:solidFill>
              </a:rPr>
              <a:t>QQ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x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= </a:t>
            </a:r>
            <a:r>
              <a:rPr lang="en-US" altLang="ja-JP" dirty="0" smtClean="0">
                <a:solidFill>
                  <a:srgbClr val="FF0000"/>
                </a:solidFill>
              </a:rPr>
              <a:t>q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1</a:t>
            </a:r>
            <a:r>
              <a:rPr lang="en-US" altLang="ja-JP" dirty="0" smtClean="0">
                <a:solidFill>
                  <a:srgbClr val="FF0000"/>
                </a:solidFill>
              </a:rPr>
              <a:t>(q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1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T</a:t>
            </a:r>
            <a:r>
              <a:rPr lang="en-US" altLang="ja-JP" dirty="0" smtClean="0">
                <a:solidFill>
                  <a:srgbClr val="FF0000"/>
                </a:solidFill>
              </a:rPr>
              <a:t>x) +q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dirty="0" smtClean="0">
                <a:solidFill>
                  <a:srgbClr val="FF0000"/>
                </a:solidFill>
              </a:rPr>
              <a:t>(q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T</a:t>
            </a:r>
            <a:r>
              <a:rPr lang="en-US" altLang="ja-JP" dirty="0" smtClean="0">
                <a:solidFill>
                  <a:srgbClr val="FF0000"/>
                </a:solidFill>
              </a:rPr>
              <a:t>x)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+…+</a:t>
            </a:r>
            <a:r>
              <a:rPr lang="en-US" altLang="ja-JP" dirty="0" err="1" smtClean="0">
                <a:solidFill>
                  <a:srgbClr val="FF0000"/>
                </a:solidFill>
              </a:rPr>
              <a:t>q</a:t>
            </a:r>
            <a:r>
              <a:rPr lang="en-US" altLang="ja-JP" baseline="-25000" dirty="0" err="1" smtClean="0">
                <a:solidFill>
                  <a:srgbClr val="FF0000"/>
                </a:solidFill>
              </a:rPr>
              <a:t>n</a:t>
            </a:r>
            <a:r>
              <a:rPr lang="en-US" altLang="ja-JP" dirty="0">
                <a:solidFill>
                  <a:srgbClr val="FF0000"/>
                </a:solidFill>
              </a:rPr>
              <a:t>(</a:t>
            </a:r>
            <a:r>
              <a:rPr lang="en-US" altLang="ja-JP" dirty="0" err="1" smtClean="0">
                <a:solidFill>
                  <a:srgbClr val="FF0000"/>
                </a:solidFill>
              </a:rPr>
              <a:t>q</a:t>
            </a:r>
            <a:r>
              <a:rPr lang="en-US" altLang="ja-JP" baseline="-25000" dirty="0" err="1" smtClean="0">
                <a:solidFill>
                  <a:srgbClr val="FF0000"/>
                </a:solidFill>
              </a:rPr>
              <a:t>n</a:t>
            </a:r>
            <a:r>
              <a:rPr lang="en-US" altLang="ja-JP" baseline="30000" dirty="0" err="1" smtClean="0">
                <a:solidFill>
                  <a:srgbClr val="FF0000"/>
                </a:solidFill>
              </a:rPr>
              <a:t>T</a:t>
            </a:r>
            <a:r>
              <a:rPr lang="en-US" altLang="ja-JP" dirty="0" err="1" smtClean="0">
                <a:solidFill>
                  <a:srgbClr val="FF0000"/>
                </a:solidFill>
              </a:rPr>
              <a:t>x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r>
              <a:rPr lang="en-US" altLang="ja-JP" dirty="0" smtClean="0">
                <a:solidFill>
                  <a:schemeClr val="tx1"/>
                </a:solidFill>
              </a:rPr>
              <a:t>=x</a:t>
            </a:r>
            <a:r>
              <a:rPr lang="ja-JP" altLang="en-US" dirty="0" smtClean="0">
                <a:solidFill>
                  <a:schemeClr val="tx1"/>
                </a:solidFill>
              </a:rPr>
              <a:t>から</a:t>
            </a:r>
            <a:r>
              <a:rPr lang="en-US" altLang="ja-JP" dirty="0" smtClean="0">
                <a:solidFill>
                  <a:schemeClr val="tx1"/>
                </a:solidFill>
              </a:rPr>
              <a:t>QQ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en-US" altLang="ja-JP" dirty="0">
                <a:solidFill>
                  <a:schemeClr val="tx1"/>
                </a:solidFill>
              </a:rPr>
              <a:t>=I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90606" y="4448670"/>
            <a:ext cx="4467497" cy="44554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en-US" altLang="ja-JP" sz="1400" dirty="0" smtClean="0">
                <a:solidFill>
                  <a:schemeClr val="tx1"/>
                </a:solidFill>
              </a:rPr>
              <a:t>x</a:t>
            </a:r>
            <a:r>
              <a:rPr lang="ja-JP" altLang="en-US" sz="1400" dirty="0" smtClean="0">
                <a:solidFill>
                  <a:schemeClr val="tx1"/>
                </a:solidFill>
              </a:rPr>
              <a:t>を</a:t>
            </a:r>
            <a:r>
              <a:rPr lang="ja-JP" altLang="en-US" sz="1400" dirty="0">
                <a:solidFill>
                  <a:schemeClr val="tx1"/>
                </a:solidFill>
              </a:rPr>
              <a:t>正規直交</a:t>
            </a:r>
            <a:r>
              <a:rPr lang="ja-JP" altLang="en-US" sz="1400" dirty="0" smtClean="0">
                <a:solidFill>
                  <a:schemeClr val="tx1"/>
                </a:solidFill>
              </a:rPr>
              <a:t>系に変換しているだけ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057298" y="5029189"/>
            <a:ext cx="4202678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性質２　</a:t>
            </a:r>
            <a:r>
              <a:rPr lang="en-US" altLang="ja-JP" dirty="0" smtClean="0">
                <a:solidFill>
                  <a:schemeClr val="tx1"/>
                </a:solidFill>
              </a:rPr>
              <a:t>||</a:t>
            </a:r>
            <a:r>
              <a:rPr lang="en-US" altLang="ja-JP" dirty="0" err="1" smtClean="0">
                <a:solidFill>
                  <a:schemeClr val="tx1"/>
                </a:solidFill>
              </a:rPr>
              <a:t>Qx</a:t>
            </a:r>
            <a:r>
              <a:rPr lang="en-US" altLang="ja-JP" dirty="0" smtClean="0">
                <a:solidFill>
                  <a:schemeClr val="tx1"/>
                </a:solidFill>
              </a:rPr>
              <a:t>|| = ||x||</a:t>
            </a:r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(</a:t>
            </a:r>
            <a:r>
              <a:rPr lang="ja-JP" altLang="en-US" dirty="0" smtClean="0">
                <a:solidFill>
                  <a:schemeClr val="tx1"/>
                </a:solidFill>
              </a:rPr>
              <a:t>等長</a:t>
            </a:r>
            <a:r>
              <a:rPr lang="ja-JP" altLang="en-US" dirty="0">
                <a:solidFill>
                  <a:schemeClr val="tx1"/>
                </a:solidFill>
              </a:rPr>
              <a:t>変換</a:t>
            </a:r>
            <a:r>
              <a:rPr lang="en-US" altLang="ja-JP" dirty="0" smtClean="0">
                <a:solidFill>
                  <a:schemeClr val="tx1"/>
                </a:solidFill>
              </a:rPr>
              <a:t>)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57299" y="5577602"/>
            <a:ext cx="7886403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・</a:t>
            </a:r>
            <a:r>
              <a:rPr lang="en-US" altLang="ja-JP" dirty="0">
                <a:solidFill>
                  <a:schemeClr val="tx1"/>
                </a:solidFill>
              </a:rPr>
              <a:t> ||</a:t>
            </a:r>
            <a:r>
              <a:rPr lang="en-US" altLang="ja-JP" dirty="0" err="1">
                <a:solidFill>
                  <a:schemeClr val="tx1"/>
                </a:solidFill>
              </a:rPr>
              <a:t>Qx</a:t>
            </a:r>
            <a:r>
              <a:rPr lang="en-US" altLang="ja-JP" dirty="0" smtClean="0">
                <a:solidFill>
                  <a:schemeClr val="tx1"/>
                </a:solidFill>
              </a:rPr>
              <a:t>||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=(</a:t>
            </a:r>
            <a:r>
              <a:rPr lang="en-US" altLang="ja-JP" dirty="0" err="1" smtClean="0">
                <a:solidFill>
                  <a:schemeClr val="tx1"/>
                </a:solidFill>
              </a:rPr>
              <a:t>Qx</a:t>
            </a:r>
            <a:r>
              <a:rPr lang="en-US" altLang="ja-JP" dirty="0" smtClean="0">
                <a:solidFill>
                  <a:schemeClr val="tx1"/>
                </a:solidFill>
              </a:rPr>
              <a:t>)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Qx</a:t>
            </a:r>
            <a:r>
              <a:rPr lang="en-US" altLang="ja-JP" dirty="0" smtClean="0">
                <a:solidFill>
                  <a:schemeClr val="tx1"/>
                </a:solidFill>
              </a:rPr>
              <a:t>=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err="1" smtClean="0">
                <a:solidFill>
                  <a:schemeClr val="tx1"/>
                </a:solidFill>
              </a:rPr>
              <a:t>x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Qx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=||</a:t>
            </a:r>
            <a:r>
              <a:rPr lang="en-US" altLang="ja-JP" dirty="0">
                <a:solidFill>
                  <a:schemeClr val="tx1"/>
                </a:solidFill>
              </a:rPr>
              <a:t>x</a:t>
            </a:r>
            <a:r>
              <a:rPr lang="en-US" altLang="ja-JP" dirty="0" smtClean="0">
                <a:solidFill>
                  <a:schemeClr val="tx1"/>
                </a:solidFill>
              </a:rPr>
              <a:t>||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5390605" y="5710948"/>
            <a:ext cx="3350623" cy="44554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ノルムは２乗して扱う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12" name="オーディ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9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907"/>
    </mc:Choice>
    <mc:Fallback xmlns="">
      <p:transition spd="slow" advTm="187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直交行列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1057299" y="1321945"/>
            <a:ext cx="4333307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性質３　</a:t>
            </a:r>
            <a:r>
              <a:rPr lang="en-US" altLang="ja-JP" dirty="0" smtClean="0">
                <a:solidFill>
                  <a:schemeClr val="tx1"/>
                </a:solidFill>
              </a:rPr>
              <a:t>(</a:t>
            </a:r>
            <a:r>
              <a:rPr lang="en-US" altLang="ja-JP" dirty="0" err="1" smtClean="0">
                <a:solidFill>
                  <a:schemeClr val="tx1"/>
                </a:solidFill>
              </a:rPr>
              <a:t>Qx</a:t>
            </a:r>
            <a:r>
              <a:rPr lang="en-US" altLang="ja-JP" dirty="0" smtClean="0">
                <a:solidFill>
                  <a:schemeClr val="tx1"/>
                </a:solidFill>
              </a:rPr>
              <a:t>)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Qy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= </a:t>
            </a:r>
            <a:r>
              <a:rPr lang="en-US" altLang="ja-JP" dirty="0" err="1" smtClean="0">
                <a:solidFill>
                  <a:schemeClr val="tx1"/>
                </a:solidFill>
              </a:rPr>
              <a:t>x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y</a:t>
            </a:r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(</a:t>
            </a:r>
            <a:r>
              <a:rPr lang="ja-JP" altLang="en-US" dirty="0">
                <a:solidFill>
                  <a:schemeClr val="tx1"/>
                </a:solidFill>
              </a:rPr>
              <a:t>等長変換</a:t>
            </a:r>
            <a:r>
              <a:rPr lang="en-US" altLang="ja-JP" dirty="0">
                <a:solidFill>
                  <a:schemeClr val="tx1"/>
                </a:solidFill>
              </a:rPr>
              <a:t>)</a:t>
            </a:r>
            <a:endParaRPr lang="en-US" altLang="ja-JP" baseline="30000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057299" y="1842596"/>
            <a:ext cx="4202678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性質４　</a:t>
            </a:r>
            <a:r>
              <a:rPr lang="en-US" altLang="ja-JP" dirty="0">
                <a:solidFill>
                  <a:schemeClr val="tx1"/>
                </a:solidFill>
              </a:rPr>
              <a:t>|</a:t>
            </a:r>
            <a:r>
              <a:rPr lang="en-US" altLang="ja-JP" dirty="0" err="1" smtClean="0">
                <a:solidFill>
                  <a:schemeClr val="tx1"/>
                </a:solidFill>
              </a:rPr>
              <a:t>detQ</a:t>
            </a:r>
            <a:r>
              <a:rPr lang="en-US" altLang="ja-JP" dirty="0" smtClean="0">
                <a:solidFill>
                  <a:schemeClr val="tx1"/>
                </a:solidFill>
              </a:rPr>
              <a:t>| = 1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057299" y="2373301"/>
            <a:ext cx="4202678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性質</a:t>
            </a:r>
            <a:r>
              <a:rPr lang="en-US" altLang="ja-JP" dirty="0" smtClean="0">
                <a:solidFill>
                  <a:schemeClr val="tx1"/>
                </a:solidFill>
              </a:rPr>
              <a:t>5</a:t>
            </a:r>
            <a:r>
              <a:rPr lang="ja-JP" altLang="en-US" dirty="0" smtClean="0">
                <a:solidFill>
                  <a:schemeClr val="tx1"/>
                </a:solidFill>
              </a:rPr>
              <a:t>　 </a:t>
            </a:r>
            <a:r>
              <a:rPr lang="en-US" altLang="ja-JP" dirty="0" smtClean="0">
                <a:solidFill>
                  <a:schemeClr val="tx1"/>
                </a:solidFill>
              </a:rPr>
              <a:t>|λ(Q)| = 1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678280" y="2504235"/>
            <a:ext cx="3845925" cy="35103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性質</a:t>
            </a:r>
            <a:r>
              <a:rPr lang="en-US" altLang="ja-JP" sz="1400" dirty="0" smtClean="0">
                <a:solidFill>
                  <a:schemeClr val="tx1"/>
                </a:solidFill>
              </a:rPr>
              <a:t>4</a:t>
            </a:r>
            <a:r>
              <a:rPr lang="ja-JP" altLang="en-US" sz="1400" dirty="0" smtClean="0">
                <a:solidFill>
                  <a:schemeClr val="tx1"/>
                </a:solidFill>
              </a:rPr>
              <a:t>・</a:t>
            </a:r>
            <a:r>
              <a:rPr lang="en-US" altLang="ja-JP" sz="1400" dirty="0" smtClean="0">
                <a:solidFill>
                  <a:schemeClr val="tx1"/>
                </a:solidFill>
              </a:rPr>
              <a:t>5</a:t>
            </a:r>
            <a:r>
              <a:rPr lang="ja-JP" altLang="en-US" sz="1400" dirty="0" smtClean="0">
                <a:solidFill>
                  <a:schemeClr val="tx1"/>
                </a:solidFill>
              </a:rPr>
              <a:t>は、等長変換から自明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057299" y="3218422"/>
            <a:ext cx="9880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行列</a:t>
            </a:r>
            <a:r>
              <a:rPr lang="en-US" altLang="ja-JP" dirty="0" smtClean="0"/>
              <a:t>A</a:t>
            </a:r>
            <a:r>
              <a:rPr lang="ja-JP" altLang="en-US" dirty="0" smtClean="0"/>
              <a:t>の行列式とは、線形</a:t>
            </a:r>
            <a:r>
              <a:rPr lang="ja-JP" altLang="en-US" dirty="0"/>
              <a:t>写像</a:t>
            </a:r>
            <a:r>
              <a:rPr lang="en-US" altLang="ja-JP" dirty="0" err="1" smtClean="0"/>
              <a:t>f</a:t>
            </a:r>
            <a:r>
              <a:rPr lang="en-US" altLang="ja-JP" baseline="-25000" dirty="0" err="1" smtClean="0"/>
              <a:t>A</a:t>
            </a:r>
            <a:r>
              <a:rPr lang="ja-JP" altLang="en-US" dirty="0" smtClean="0"/>
              <a:t>の像の最大体積素拡大率</a:t>
            </a:r>
            <a:endParaRPr lang="en-US" altLang="ja-JP" dirty="0" smtClean="0"/>
          </a:p>
          <a:p>
            <a:r>
              <a:rPr lang="ja-JP" altLang="en-US" dirty="0" smtClean="0"/>
              <a:t>⇒　等長変換では、像の体積は保存される。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057299" y="4227905"/>
            <a:ext cx="769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行列</a:t>
            </a:r>
            <a:r>
              <a:rPr lang="en-US" altLang="ja-JP" dirty="0" smtClean="0"/>
              <a:t>A</a:t>
            </a:r>
            <a:r>
              <a:rPr lang="ja-JP" altLang="en-US" dirty="0" smtClean="0"/>
              <a:t>の固有値とは、線形写像</a:t>
            </a:r>
            <a:r>
              <a:rPr lang="en-US" altLang="ja-JP" dirty="0" err="1"/>
              <a:t>f</a:t>
            </a:r>
            <a:r>
              <a:rPr lang="en-US" altLang="ja-JP" baseline="-25000" dirty="0" err="1"/>
              <a:t>A</a:t>
            </a:r>
            <a:r>
              <a:rPr lang="ja-JP" altLang="en-US" dirty="0" smtClean="0"/>
              <a:t>の固有空間上の線素拡大率</a:t>
            </a:r>
            <a:endParaRPr lang="en-US" altLang="ja-JP" dirty="0" smtClean="0"/>
          </a:p>
          <a:p>
            <a:r>
              <a:rPr lang="ja-JP" altLang="en-US" dirty="0" smtClean="0"/>
              <a:t>⇒　等長変換では線素の長さは保存される。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3678280" y="5044401"/>
            <a:ext cx="7866413" cy="35103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ja-JP" altLang="en-US" sz="1400" dirty="0">
                <a:solidFill>
                  <a:schemeClr val="tx1"/>
                </a:solidFill>
              </a:rPr>
              <a:t>直交行列（変換）は座標系を回転・反射させ、観察する方向を変えるだけである</a:t>
            </a:r>
            <a:endParaRPr lang="en-US" altLang="ja-JP" sz="1400" baseline="30000" dirty="0">
              <a:solidFill>
                <a:schemeClr val="tx1"/>
              </a:solidFill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42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73"/>
    </mc:Choice>
    <mc:Fallback xmlns="">
      <p:transition spd="slow" advTm="83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1" grpId="0" animBg="1"/>
      <p:bldP spid="9" grpId="0" animBg="1"/>
      <p:bldP spid="3" grpId="0"/>
      <p:bldP spid="10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実対称行列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057299" y="1613687"/>
            <a:ext cx="4812277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実対称行列</a:t>
            </a:r>
            <a:r>
              <a:rPr lang="en-US" altLang="ja-JP" dirty="0" smtClean="0">
                <a:solidFill>
                  <a:schemeClr val="tx1"/>
                </a:solidFill>
              </a:rPr>
              <a:t>A</a:t>
            </a:r>
            <a:r>
              <a:rPr kumimoji="1" lang="ja-JP" altLang="en-US" dirty="0" smtClean="0">
                <a:solidFill>
                  <a:schemeClr val="tx1"/>
                </a:solidFill>
              </a:rPr>
              <a:t>：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A=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A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ja-JP" altLang="en-US" dirty="0" smtClean="0">
                <a:solidFill>
                  <a:schemeClr val="tx1"/>
                </a:solidFill>
              </a:rPr>
              <a:t>を満たす実数係数行列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057299" y="2722093"/>
            <a:ext cx="9340735" cy="16234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A(</a:t>
            </a:r>
            <a:r>
              <a:rPr lang="en-US" altLang="ja-JP" dirty="0" err="1" smtClean="0">
                <a:solidFill>
                  <a:schemeClr val="tx1"/>
                </a:solidFill>
              </a:rPr>
              <a:t>u±iv</a:t>
            </a:r>
            <a:r>
              <a:rPr lang="en-US" altLang="ja-JP" dirty="0" smtClean="0">
                <a:solidFill>
                  <a:schemeClr val="tx1"/>
                </a:solidFill>
              </a:rPr>
              <a:t>)=(</a:t>
            </a:r>
            <a:r>
              <a:rPr lang="en-US" altLang="ja-JP" dirty="0" err="1" smtClean="0">
                <a:solidFill>
                  <a:schemeClr val="tx1"/>
                </a:solidFill>
              </a:rPr>
              <a:t>σ</a:t>
            </a:r>
            <a:r>
              <a:rPr lang="en-US" altLang="ja-JP" dirty="0" err="1">
                <a:solidFill>
                  <a:schemeClr val="tx1"/>
                </a:solidFill>
              </a:rPr>
              <a:t>±</a:t>
            </a:r>
            <a:r>
              <a:rPr lang="en-US" altLang="ja-JP" dirty="0" err="1" smtClean="0">
                <a:solidFill>
                  <a:schemeClr val="tx1"/>
                </a:solidFill>
              </a:rPr>
              <a:t>iω</a:t>
            </a:r>
            <a:r>
              <a:rPr lang="en-US" altLang="ja-JP" dirty="0" smtClean="0">
                <a:solidFill>
                  <a:schemeClr val="tx1"/>
                </a:solidFill>
              </a:rPr>
              <a:t>)(</a:t>
            </a:r>
            <a:r>
              <a:rPr lang="en-US" altLang="ja-JP" dirty="0" err="1" smtClean="0">
                <a:solidFill>
                  <a:schemeClr val="tx1"/>
                </a:solidFill>
              </a:rPr>
              <a:t>u±iv</a:t>
            </a:r>
            <a:r>
              <a:rPr lang="en-US" altLang="ja-JP" dirty="0" smtClean="0">
                <a:solidFill>
                  <a:schemeClr val="tx1"/>
                </a:solidFill>
              </a:rPr>
              <a:t>)</a:t>
            </a:r>
            <a:r>
              <a:rPr lang="ja-JP" altLang="en-US" dirty="0" smtClean="0">
                <a:solidFill>
                  <a:schemeClr val="tx1"/>
                </a:solidFill>
              </a:rPr>
              <a:t>から</a:t>
            </a:r>
            <a:r>
              <a:rPr lang="en-US" altLang="ja-JP" b="1" dirty="0" smtClean="0">
                <a:solidFill>
                  <a:srgbClr val="FF0000"/>
                </a:solidFill>
              </a:rPr>
              <a:t>Au=</a:t>
            </a:r>
            <a:r>
              <a:rPr lang="en-US" altLang="ja-JP" b="1" dirty="0" err="1" smtClean="0">
                <a:solidFill>
                  <a:srgbClr val="FF0000"/>
                </a:solidFill>
              </a:rPr>
              <a:t>σu-ωv</a:t>
            </a:r>
            <a:r>
              <a:rPr lang="en-US" altLang="ja-JP" b="1" dirty="0" smtClean="0">
                <a:solidFill>
                  <a:srgbClr val="FF0000"/>
                </a:solidFill>
              </a:rPr>
              <a:t>,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Av=</a:t>
            </a:r>
            <a:r>
              <a:rPr lang="en-US" altLang="ja-JP" b="1" dirty="0" err="1" smtClean="0">
                <a:solidFill>
                  <a:srgbClr val="FF0000"/>
                </a:solidFill>
              </a:rPr>
              <a:t>ωu+σv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Au=</a:t>
            </a:r>
            <a:r>
              <a:rPr lang="en-US" altLang="ja-JP" dirty="0" err="1" smtClean="0">
                <a:solidFill>
                  <a:schemeClr val="tx1"/>
                </a:solidFill>
              </a:rPr>
              <a:t>σu-ωv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に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ja-JP" altLang="en-US" dirty="0" smtClean="0">
                <a:solidFill>
                  <a:schemeClr val="tx1"/>
                </a:solidFill>
              </a:rPr>
              <a:t>を内積した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Au</a:t>
            </a:r>
            <a:r>
              <a:rPr lang="en-US" altLang="ja-JP" dirty="0" smtClean="0">
                <a:solidFill>
                  <a:schemeClr val="tx1"/>
                </a:solidFill>
              </a:rPr>
              <a:t> =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err="1" smtClean="0">
                <a:solidFill>
                  <a:schemeClr val="tx1"/>
                </a:solidFill>
              </a:rPr>
              <a:t>σv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en-US" altLang="ja-JP" dirty="0" smtClean="0">
                <a:solidFill>
                  <a:schemeClr val="tx1"/>
                </a:solidFill>
              </a:rPr>
              <a:t>-ω||v||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を転置すると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A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= </a:t>
            </a:r>
            <a:r>
              <a:rPr lang="en-US" altLang="ja-JP" dirty="0" err="1" smtClean="0">
                <a:solidFill>
                  <a:schemeClr val="tx1"/>
                </a:solidFill>
              </a:rPr>
              <a:t>σu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dirty="0" smtClean="0">
                <a:solidFill>
                  <a:schemeClr val="tx1"/>
                </a:solidFill>
              </a:rPr>
              <a:t>-ω</a:t>
            </a:r>
            <a:r>
              <a:rPr lang="en-US" altLang="ja-JP" dirty="0">
                <a:solidFill>
                  <a:schemeClr val="tx1"/>
                </a:solidFill>
              </a:rPr>
              <a:t>||v||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2</a:t>
            </a:r>
            <a:endParaRPr lang="en-US" altLang="ja-JP" baseline="30000" dirty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Av=</a:t>
            </a:r>
            <a:r>
              <a:rPr lang="en-US" altLang="ja-JP" dirty="0" err="1" smtClean="0">
                <a:solidFill>
                  <a:schemeClr val="tx1"/>
                </a:solidFill>
              </a:rPr>
              <a:t>ωu+σv</a:t>
            </a:r>
            <a:r>
              <a:rPr lang="ja-JP" altLang="en-US" dirty="0" smtClean="0">
                <a:solidFill>
                  <a:schemeClr val="tx1"/>
                </a:solidFill>
              </a:rPr>
              <a:t>に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ja-JP" altLang="en-US" dirty="0">
                <a:solidFill>
                  <a:schemeClr val="tx1"/>
                </a:solidFill>
              </a:rPr>
              <a:t>を内積</a:t>
            </a:r>
            <a:r>
              <a:rPr lang="ja-JP" altLang="en-US" dirty="0" smtClean="0">
                <a:solidFill>
                  <a:schemeClr val="tx1"/>
                </a:solidFill>
              </a:rPr>
              <a:t>した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Av</a:t>
            </a:r>
            <a:r>
              <a:rPr lang="en-US" altLang="ja-JP" dirty="0" smtClean="0">
                <a:solidFill>
                  <a:schemeClr val="tx1"/>
                </a:solidFill>
              </a:rPr>
              <a:t>=ω||u||</a:t>
            </a:r>
            <a:r>
              <a:rPr lang="en-US" altLang="ja-JP" baseline="30000" dirty="0">
                <a:solidFill>
                  <a:schemeClr val="tx1"/>
                </a:solidFill>
              </a:rPr>
              <a:t> 2 </a:t>
            </a:r>
            <a:r>
              <a:rPr lang="en-US" altLang="ja-JP" dirty="0" smtClean="0">
                <a:solidFill>
                  <a:schemeClr val="tx1"/>
                </a:solidFill>
              </a:rPr>
              <a:t>+</a:t>
            </a:r>
            <a:r>
              <a:rPr lang="en-US" altLang="ja-JP" dirty="0" err="1" smtClean="0">
                <a:solidFill>
                  <a:schemeClr val="tx1"/>
                </a:solidFill>
              </a:rPr>
              <a:t>σu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ja-JP" altLang="en-US" dirty="0" smtClean="0">
                <a:solidFill>
                  <a:schemeClr val="tx1"/>
                </a:solidFill>
              </a:rPr>
              <a:t>と等しいから、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ω</a:t>
            </a:r>
            <a:r>
              <a:rPr lang="en-US" altLang="ja-JP" dirty="0">
                <a:solidFill>
                  <a:schemeClr val="tx1"/>
                </a:solidFill>
              </a:rPr>
              <a:t>||u||</a:t>
            </a:r>
            <a:r>
              <a:rPr lang="en-US" altLang="ja-JP" baseline="30000" dirty="0">
                <a:solidFill>
                  <a:schemeClr val="tx1"/>
                </a:solidFill>
              </a:rPr>
              <a:t> 2 </a:t>
            </a:r>
            <a:r>
              <a:rPr lang="en-US" altLang="ja-JP" dirty="0">
                <a:solidFill>
                  <a:schemeClr val="tx1"/>
                </a:solidFill>
              </a:rPr>
              <a:t>+</a:t>
            </a:r>
            <a:r>
              <a:rPr lang="en-US" altLang="ja-JP" dirty="0" err="1">
                <a:solidFill>
                  <a:schemeClr val="tx1"/>
                </a:solidFill>
              </a:rPr>
              <a:t>σu</a:t>
            </a:r>
            <a:r>
              <a:rPr lang="en-US" altLang="ja-JP" baseline="30000" dirty="0" err="1">
                <a:solidFill>
                  <a:schemeClr val="tx1"/>
                </a:solidFill>
              </a:rPr>
              <a:t>T</a:t>
            </a:r>
            <a:r>
              <a:rPr lang="en-US" altLang="ja-JP" baseline="30000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dirty="0">
                <a:solidFill>
                  <a:schemeClr val="tx1"/>
                </a:solidFill>
              </a:rPr>
              <a:t> = </a:t>
            </a:r>
            <a:r>
              <a:rPr lang="en-US" altLang="ja-JP" dirty="0" err="1">
                <a:solidFill>
                  <a:schemeClr val="tx1"/>
                </a:solidFill>
              </a:rPr>
              <a:t>σu</a:t>
            </a:r>
            <a:r>
              <a:rPr lang="en-US" altLang="ja-JP" baseline="30000" dirty="0" err="1">
                <a:solidFill>
                  <a:schemeClr val="tx1"/>
                </a:solidFill>
              </a:rPr>
              <a:t>T</a:t>
            </a:r>
            <a:r>
              <a:rPr lang="en-US" altLang="ja-JP" dirty="0" err="1">
                <a:solidFill>
                  <a:schemeClr val="tx1"/>
                </a:solidFill>
              </a:rPr>
              <a:t>v</a:t>
            </a:r>
            <a:r>
              <a:rPr lang="en-US" altLang="ja-JP" dirty="0">
                <a:solidFill>
                  <a:schemeClr val="tx1"/>
                </a:solidFill>
              </a:rPr>
              <a:t>-ω||v||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2</a:t>
            </a:r>
          </a:p>
          <a:p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ja-JP" altLang="en-US" dirty="0" smtClean="0">
                <a:solidFill>
                  <a:schemeClr val="tx1"/>
                </a:solidFill>
              </a:rPr>
              <a:t>よって、</a:t>
            </a:r>
            <a:r>
              <a:rPr lang="en-US" altLang="ja-JP" dirty="0" smtClean="0">
                <a:solidFill>
                  <a:schemeClr val="tx1"/>
                </a:solidFill>
              </a:rPr>
              <a:t>ω(||</a:t>
            </a:r>
            <a:r>
              <a:rPr lang="en-US" altLang="ja-JP" dirty="0">
                <a:solidFill>
                  <a:schemeClr val="tx1"/>
                </a:solidFill>
              </a:rPr>
              <a:t>u||</a:t>
            </a:r>
            <a:r>
              <a:rPr lang="en-US" altLang="ja-JP" baseline="30000" dirty="0">
                <a:solidFill>
                  <a:schemeClr val="tx1"/>
                </a:solidFill>
              </a:rPr>
              <a:t> 2 </a:t>
            </a:r>
            <a:r>
              <a:rPr lang="en-US" altLang="ja-JP" dirty="0" smtClean="0">
                <a:solidFill>
                  <a:schemeClr val="tx1"/>
                </a:solidFill>
              </a:rPr>
              <a:t>+||</a:t>
            </a:r>
            <a:r>
              <a:rPr lang="en-US" altLang="ja-JP" dirty="0">
                <a:solidFill>
                  <a:schemeClr val="tx1"/>
                </a:solidFill>
              </a:rPr>
              <a:t>v||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)=0</a:t>
            </a:r>
            <a:r>
              <a:rPr lang="ja-JP" altLang="en-US" dirty="0" smtClean="0">
                <a:solidFill>
                  <a:schemeClr val="tx1"/>
                </a:solidFill>
              </a:rPr>
              <a:t>より</a:t>
            </a:r>
            <a:r>
              <a:rPr lang="en-US" altLang="ja-JP" dirty="0" smtClean="0">
                <a:solidFill>
                  <a:schemeClr val="tx1"/>
                </a:solidFill>
              </a:rPr>
              <a:t>ω=0</a:t>
            </a:r>
            <a:endParaRPr lang="en-US" altLang="ja-JP" baseline="30000" dirty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057299" y="2306013"/>
            <a:ext cx="4333307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性質１　固有値は実数</a:t>
            </a:r>
            <a:endParaRPr lang="en-US" altLang="ja-JP" baseline="30000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057299" y="4596049"/>
            <a:ext cx="8966268" cy="10775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Au=αu, Av=βv</a:t>
            </a:r>
            <a:r>
              <a:rPr lang="ja-JP" altLang="en-US" dirty="0" smtClean="0">
                <a:solidFill>
                  <a:schemeClr val="tx1"/>
                </a:solidFill>
              </a:rPr>
              <a:t>とすると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ja-JP" altLang="en-US" dirty="0">
                <a:solidFill>
                  <a:schemeClr val="tx1"/>
                </a:solidFill>
              </a:rPr>
              <a:t>を内積</a:t>
            </a:r>
            <a:r>
              <a:rPr lang="ja-JP" altLang="en-US" dirty="0" smtClean="0">
                <a:solidFill>
                  <a:schemeClr val="tx1"/>
                </a:solidFill>
              </a:rPr>
              <a:t>した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Au</a:t>
            </a:r>
            <a:r>
              <a:rPr lang="en-US" altLang="ja-JP" dirty="0" smtClean="0">
                <a:solidFill>
                  <a:schemeClr val="tx1"/>
                </a:solidFill>
              </a:rPr>
              <a:t>=α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ja-JP" altLang="en-US" dirty="0">
                <a:solidFill>
                  <a:schemeClr val="tx1"/>
                </a:solidFill>
              </a:rPr>
              <a:t>を転置すると</a:t>
            </a:r>
            <a:r>
              <a:rPr lang="en-US" altLang="ja-JP" dirty="0" err="1">
                <a:solidFill>
                  <a:schemeClr val="tx1"/>
                </a:solidFill>
              </a:rPr>
              <a:t>u</a:t>
            </a:r>
            <a:r>
              <a:rPr lang="en-US" altLang="ja-JP" baseline="30000" dirty="0" err="1">
                <a:solidFill>
                  <a:schemeClr val="tx1"/>
                </a:solidFill>
              </a:rPr>
              <a:t>T</a:t>
            </a:r>
            <a:r>
              <a:rPr lang="en-US" altLang="ja-JP" dirty="0" err="1">
                <a:solidFill>
                  <a:schemeClr val="tx1"/>
                </a:solidFill>
              </a:rPr>
              <a:t>A</a:t>
            </a:r>
            <a:r>
              <a:rPr lang="en-US" altLang="ja-JP" baseline="30000" dirty="0" err="1">
                <a:solidFill>
                  <a:schemeClr val="tx1"/>
                </a:solidFill>
              </a:rPr>
              <a:t>T</a:t>
            </a:r>
            <a:r>
              <a:rPr lang="en-US" altLang="ja-JP" dirty="0" err="1">
                <a:solidFill>
                  <a:schemeClr val="tx1"/>
                </a:solidFill>
              </a:rPr>
              <a:t>v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=α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ja-JP" altLang="en-US" dirty="0">
                <a:solidFill>
                  <a:schemeClr val="tx1"/>
                </a:solidFill>
              </a:rPr>
              <a:t>を内積した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Av</a:t>
            </a:r>
            <a:r>
              <a:rPr lang="en-US" altLang="ja-JP" dirty="0" smtClean="0">
                <a:solidFill>
                  <a:schemeClr val="tx1"/>
                </a:solidFill>
              </a:rPr>
              <a:t>=</a:t>
            </a:r>
            <a:r>
              <a:rPr lang="en-US" altLang="ja-JP" dirty="0">
                <a:solidFill>
                  <a:schemeClr val="tx1"/>
                </a:solidFill>
              </a:rPr>
              <a:t>β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ja-JP" altLang="en-US" dirty="0" smtClean="0">
                <a:solidFill>
                  <a:schemeClr val="tx1"/>
                </a:solidFill>
              </a:rPr>
              <a:t>から、</a:t>
            </a:r>
            <a:r>
              <a:rPr lang="en-US" altLang="ja-JP" b="1" dirty="0" smtClean="0">
                <a:solidFill>
                  <a:srgbClr val="FF0000"/>
                </a:solidFill>
              </a:rPr>
              <a:t>α</a:t>
            </a:r>
            <a:r>
              <a:rPr lang="en-US" altLang="ja-JP" b="1" dirty="0" err="1" smtClean="0">
                <a:solidFill>
                  <a:srgbClr val="FF0000"/>
                </a:solidFill>
              </a:rPr>
              <a:t>v</a:t>
            </a:r>
            <a:r>
              <a:rPr lang="en-US" altLang="ja-JP" b="1" baseline="30000" dirty="0" err="1" smtClean="0">
                <a:solidFill>
                  <a:srgbClr val="FF0000"/>
                </a:solidFill>
              </a:rPr>
              <a:t>T</a:t>
            </a:r>
            <a:r>
              <a:rPr lang="en-US" altLang="ja-JP" b="1" dirty="0" err="1" smtClean="0">
                <a:solidFill>
                  <a:srgbClr val="FF0000"/>
                </a:solidFill>
              </a:rPr>
              <a:t>u</a:t>
            </a:r>
            <a:r>
              <a:rPr lang="ja-JP" altLang="en-US" b="1" dirty="0" smtClean="0">
                <a:solidFill>
                  <a:srgbClr val="FF0000"/>
                </a:solidFill>
              </a:rPr>
              <a:t>＝</a:t>
            </a:r>
            <a:r>
              <a:rPr lang="en-US" altLang="ja-JP" b="1" dirty="0" smtClean="0">
                <a:solidFill>
                  <a:srgbClr val="FF0000"/>
                </a:solidFill>
              </a:rPr>
              <a:t>β</a:t>
            </a:r>
            <a:r>
              <a:rPr lang="en-US" altLang="ja-JP" b="1" dirty="0" err="1" smtClean="0">
                <a:solidFill>
                  <a:srgbClr val="FF0000"/>
                </a:solidFill>
              </a:rPr>
              <a:t>u</a:t>
            </a:r>
            <a:r>
              <a:rPr lang="en-US" altLang="ja-JP" b="1" baseline="30000" dirty="0" err="1" smtClean="0">
                <a:solidFill>
                  <a:srgbClr val="FF0000"/>
                </a:solidFill>
              </a:rPr>
              <a:t>T</a:t>
            </a:r>
            <a:r>
              <a:rPr lang="en-US" altLang="ja-JP" b="1" dirty="0" err="1" smtClean="0">
                <a:solidFill>
                  <a:srgbClr val="FF0000"/>
                </a:solidFill>
              </a:rPr>
              <a:t>v</a:t>
            </a:r>
            <a:r>
              <a:rPr lang="ja-JP" altLang="en-US" dirty="0" smtClean="0">
                <a:solidFill>
                  <a:schemeClr val="tx1"/>
                </a:solidFill>
              </a:rPr>
              <a:t>　よって</a:t>
            </a:r>
            <a:r>
              <a:rPr lang="en-US" altLang="ja-JP" dirty="0" smtClean="0">
                <a:solidFill>
                  <a:schemeClr val="tx1"/>
                </a:solidFill>
              </a:rPr>
              <a:t>(α-β)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ja-JP" altLang="en-US" dirty="0" smtClean="0">
                <a:solidFill>
                  <a:schemeClr val="tx1"/>
                </a:solidFill>
              </a:rPr>
              <a:t>＝</a:t>
            </a:r>
            <a:r>
              <a:rPr lang="en-US" altLang="ja-JP" dirty="0" smtClean="0">
                <a:solidFill>
                  <a:schemeClr val="tx1"/>
                </a:solidFill>
              </a:rPr>
              <a:t>0</a:t>
            </a:r>
            <a:r>
              <a:rPr lang="ja-JP" altLang="en-US" dirty="0" smtClean="0">
                <a:solidFill>
                  <a:schemeClr val="tx1"/>
                </a:solidFill>
              </a:rPr>
              <a:t>より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ja-JP" altLang="en-US" dirty="0">
                <a:solidFill>
                  <a:schemeClr val="tx1"/>
                </a:solidFill>
              </a:rPr>
              <a:t> ⊥ </a:t>
            </a:r>
            <a:r>
              <a:rPr lang="en-US" altLang="ja-JP" dirty="0" smtClean="0">
                <a:solidFill>
                  <a:schemeClr val="tx1"/>
                </a:solidFill>
              </a:rPr>
              <a:t>u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514011" y="2384961"/>
            <a:ext cx="5303521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虚部と実部に分解すると実数の範囲で</a:t>
            </a:r>
            <a:r>
              <a:rPr lang="ja-JP" altLang="en-US" sz="1400" dirty="0">
                <a:solidFill>
                  <a:schemeClr val="tx1"/>
                </a:solidFill>
              </a:rPr>
              <a:t>扱</a:t>
            </a:r>
            <a:r>
              <a:rPr lang="ja-JP" altLang="en-US" sz="1400" dirty="0" smtClean="0">
                <a:solidFill>
                  <a:schemeClr val="tx1"/>
                </a:solidFill>
              </a:rPr>
              <a:t>える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080850" y="5686830"/>
            <a:ext cx="5966164" cy="7620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性質３　対角化可能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上三角分解を利用（テキスト参照）</a:t>
            </a:r>
            <a:endParaRPr lang="en-US" altLang="ja-JP" baseline="30000" dirty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869576" y="5657031"/>
            <a:ext cx="2603865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内積は可換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057299" y="4276483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性質２　異なる固有値の固有ベクトルは直交する</a:t>
            </a:r>
            <a:endParaRPr lang="en-US" altLang="ja-JP" dirty="0"/>
          </a:p>
        </p:txBody>
      </p:sp>
      <p:pic>
        <p:nvPicPr>
          <p:cNvPr id="18" name="オーディオ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2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74"/>
    </mc:Choice>
    <mc:Fallback xmlns="">
      <p:transition spd="slow" advTm="159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8" grpId="0" animBg="1"/>
      <p:bldP spid="10" grpId="0" animBg="1"/>
      <p:bldP spid="11" grpId="0" animBg="1"/>
      <p:bldP spid="9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スペクトル分解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057299" y="1613687"/>
            <a:ext cx="6048895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実対称行列</a:t>
            </a:r>
            <a:r>
              <a:rPr lang="en-US" altLang="ja-JP" dirty="0" smtClean="0">
                <a:solidFill>
                  <a:schemeClr val="tx1"/>
                </a:solidFill>
              </a:rPr>
              <a:t>A</a:t>
            </a:r>
            <a:r>
              <a:rPr kumimoji="1" lang="ja-JP" altLang="en-US" dirty="0" smtClean="0">
                <a:solidFill>
                  <a:schemeClr val="tx1"/>
                </a:solidFill>
              </a:rPr>
              <a:t>は</a:t>
            </a:r>
            <a:r>
              <a:rPr lang="ja-JP" altLang="en-US" dirty="0" smtClean="0">
                <a:solidFill>
                  <a:schemeClr val="tx1"/>
                </a:solidFill>
              </a:rPr>
              <a:t>直交行列</a:t>
            </a:r>
            <a:r>
              <a:rPr lang="en-US" altLang="ja-JP" dirty="0">
                <a:solidFill>
                  <a:schemeClr val="tx1"/>
                </a:solidFill>
              </a:rPr>
              <a:t>Q=[q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|q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|…|</a:t>
            </a:r>
            <a:r>
              <a:rPr lang="en-US" altLang="ja-JP" dirty="0" err="1">
                <a:solidFill>
                  <a:schemeClr val="tx1"/>
                </a:solidFill>
              </a:rPr>
              <a:t>q</a:t>
            </a:r>
            <a:r>
              <a:rPr lang="en-US" altLang="ja-JP" baseline="-25000" dirty="0" err="1">
                <a:solidFill>
                  <a:schemeClr val="tx1"/>
                </a:solidFill>
              </a:rPr>
              <a:t>n</a:t>
            </a:r>
            <a:r>
              <a:rPr lang="en-US" altLang="ja-JP" baseline="-25000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]</a:t>
            </a:r>
            <a:r>
              <a:rPr lang="ja-JP" altLang="en-US" dirty="0" smtClean="0">
                <a:solidFill>
                  <a:schemeClr val="tx1"/>
                </a:solidFill>
              </a:rPr>
              <a:t>で対角化できる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924095" y="2386737"/>
            <a:ext cx="9665528" cy="3304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３つの性質から</a:t>
            </a:r>
            <a:endParaRPr lang="en-US" altLang="ja-JP" dirty="0" smtClean="0">
              <a:solidFill>
                <a:schemeClr val="tx1"/>
              </a:solidFill>
            </a:endParaRPr>
          </a:p>
          <a:p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Ax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=λ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x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 Ax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=λ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x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,…, </a:t>
            </a:r>
            <a:r>
              <a:rPr lang="en-US" altLang="ja-JP" dirty="0" err="1" smtClean="0">
                <a:solidFill>
                  <a:schemeClr val="tx1"/>
                </a:solidFill>
              </a:rPr>
              <a:t>Ax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smtClean="0">
                <a:solidFill>
                  <a:schemeClr val="tx1"/>
                </a:solidFill>
              </a:rPr>
              <a:t>=</a:t>
            </a:r>
            <a:r>
              <a:rPr lang="en-US" altLang="ja-JP" dirty="0" err="1" smtClean="0">
                <a:solidFill>
                  <a:schemeClr val="tx1"/>
                </a:solidFill>
              </a:rPr>
              <a:t>λ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err="1" smtClean="0">
                <a:solidFill>
                  <a:schemeClr val="tx1"/>
                </a:solidFill>
              </a:rPr>
              <a:t>x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endParaRPr lang="en-US" altLang="ja-JP" baseline="-25000" dirty="0" smtClean="0">
              <a:solidFill>
                <a:schemeClr val="tx1"/>
              </a:solidFill>
            </a:endParaRPr>
          </a:p>
          <a:p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が成り立ち固有ベクトル</a:t>
            </a:r>
            <a:r>
              <a:rPr lang="en-US" altLang="ja-JP" dirty="0" smtClean="0">
                <a:solidFill>
                  <a:schemeClr val="tx1"/>
                </a:solidFill>
              </a:rPr>
              <a:t>{x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,x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,…,</a:t>
            </a:r>
            <a:r>
              <a:rPr lang="en-US" altLang="ja-JP" dirty="0" err="1" smtClean="0">
                <a:solidFill>
                  <a:schemeClr val="tx1"/>
                </a:solidFill>
              </a:rPr>
              <a:t>x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smtClean="0">
                <a:solidFill>
                  <a:schemeClr val="tx1"/>
                </a:solidFill>
              </a:rPr>
              <a:t>}</a:t>
            </a:r>
            <a:r>
              <a:rPr lang="ja-JP" altLang="en-US" dirty="0" smtClean="0">
                <a:solidFill>
                  <a:schemeClr val="tx1"/>
                </a:solidFill>
              </a:rPr>
              <a:t>は</a:t>
            </a:r>
            <a:r>
              <a:rPr lang="en-US" altLang="ja-JP" dirty="0" smtClean="0">
                <a:solidFill>
                  <a:schemeClr val="tx1"/>
                </a:solidFill>
              </a:rPr>
              <a:t>n</a:t>
            </a:r>
            <a:r>
              <a:rPr lang="ja-JP" altLang="en-US" dirty="0" smtClean="0">
                <a:solidFill>
                  <a:schemeClr val="tx1"/>
                </a:solidFill>
              </a:rPr>
              <a:t>次元実空間の直交基底となる</a:t>
            </a:r>
            <a:endParaRPr lang="en-US" altLang="ja-JP" dirty="0" smtClean="0">
              <a:solidFill>
                <a:schemeClr val="tx1"/>
              </a:solidFill>
            </a:endParaRPr>
          </a:p>
          <a:p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これを正規化した正規直交基底を</a:t>
            </a:r>
            <a:r>
              <a:rPr lang="en-US" altLang="ja-JP" dirty="0" smtClean="0">
                <a:solidFill>
                  <a:schemeClr val="tx1"/>
                </a:solidFill>
              </a:rPr>
              <a:t>{q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,…,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smtClean="0">
                <a:solidFill>
                  <a:schemeClr val="tx1"/>
                </a:solidFill>
              </a:rPr>
              <a:t>}</a:t>
            </a:r>
            <a:r>
              <a:rPr lang="ja-JP" altLang="en-US" dirty="0" smtClean="0">
                <a:solidFill>
                  <a:schemeClr val="tx1"/>
                </a:solidFill>
              </a:rPr>
              <a:t>とすると</a:t>
            </a:r>
            <a:endParaRPr lang="en-US" altLang="ja-JP" dirty="0" smtClean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A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= [</a:t>
            </a:r>
            <a:r>
              <a:rPr lang="en-US" altLang="ja-JP" dirty="0">
                <a:solidFill>
                  <a:schemeClr val="tx1"/>
                </a:solidFill>
              </a:rPr>
              <a:t>q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|q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|…|</a:t>
            </a:r>
            <a:r>
              <a:rPr lang="en-US" altLang="ja-JP" dirty="0" err="1">
                <a:solidFill>
                  <a:schemeClr val="tx1"/>
                </a:solidFill>
              </a:rPr>
              <a:t>q</a:t>
            </a:r>
            <a:r>
              <a:rPr lang="en-US" altLang="ja-JP" baseline="-25000" dirty="0" err="1">
                <a:solidFill>
                  <a:schemeClr val="tx1"/>
                </a:solidFill>
              </a:rPr>
              <a:t>n</a:t>
            </a:r>
            <a:r>
              <a:rPr lang="en-US" altLang="ja-JP" baseline="-25000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]</a:t>
            </a:r>
            <a:r>
              <a:rPr lang="en-US" altLang="ja-JP" dirty="0" err="1">
                <a:solidFill>
                  <a:schemeClr val="tx1"/>
                </a:solidFill>
              </a:rPr>
              <a:t>diag</a:t>
            </a:r>
            <a:r>
              <a:rPr lang="en-US" altLang="ja-JP" dirty="0">
                <a:solidFill>
                  <a:schemeClr val="tx1"/>
                </a:solidFill>
              </a:rPr>
              <a:t>(λ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, λ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,…, </a:t>
            </a:r>
            <a:r>
              <a:rPr lang="en-US" altLang="ja-JP" dirty="0" err="1">
                <a:solidFill>
                  <a:schemeClr val="tx1"/>
                </a:solidFill>
              </a:rPr>
              <a:t>λ</a:t>
            </a:r>
            <a:r>
              <a:rPr lang="en-US" altLang="ja-JP" baseline="-25000" dirty="0" err="1">
                <a:solidFill>
                  <a:schemeClr val="tx1"/>
                </a:solidFill>
              </a:rPr>
              <a:t>n</a:t>
            </a:r>
            <a:r>
              <a:rPr lang="en-US" altLang="ja-JP" dirty="0">
                <a:solidFill>
                  <a:schemeClr val="tx1"/>
                </a:solidFill>
              </a:rPr>
              <a:t>) [q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|q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|…|</a:t>
            </a:r>
            <a:r>
              <a:rPr lang="en-US" altLang="ja-JP" dirty="0" err="1">
                <a:solidFill>
                  <a:schemeClr val="tx1"/>
                </a:solidFill>
              </a:rPr>
              <a:t>q</a:t>
            </a:r>
            <a:r>
              <a:rPr lang="en-US" altLang="ja-JP" baseline="-25000" dirty="0" err="1">
                <a:solidFill>
                  <a:schemeClr val="tx1"/>
                </a:solidFill>
              </a:rPr>
              <a:t>n</a:t>
            </a:r>
            <a:r>
              <a:rPr lang="en-US" altLang="ja-JP" baseline="-25000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]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en-US" altLang="ja-JP" dirty="0" smtClean="0">
                <a:solidFill>
                  <a:schemeClr val="tx1"/>
                </a:solidFill>
              </a:rPr>
              <a:t>= λ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en-US" altLang="ja-JP" dirty="0" smtClean="0">
                <a:solidFill>
                  <a:schemeClr val="tx1"/>
                </a:solidFill>
              </a:rPr>
              <a:t>+λ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en-US" altLang="ja-JP" dirty="0" smtClean="0">
                <a:solidFill>
                  <a:schemeClr val="tx1"/>
                </a:solidFill>
              </a:rPr>
              <a:t>+…+</a:t>
            </a:r>
            <a:r>
              <a:rPr lang="en-US" altLang="ja-JP" dirty="0" err="1" smtClean="0">
                <a:solidFill>
                  <a:schemeClr val="tx1"/>
                </a:solidFill>
              </a:rPr>
              <a:t>λ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endParaRPr lang="en-US" altLang="ja-JP" baseline="30000" dirty="0" smtClean="0">
              <a:solidFill>
                <a:schemeClr val="tx1"/>
              </a:solidFill>
            </a:endParaRPr>
          </a:p>
          <a:p>
            <a:endParaRPr lang="en-US" altLang="ja-JP" baseline="30000" dirty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を</a:t>
            </a:r>
            <a:r>
              <a:rPr lang="ja-JP" altLang="en-US" b="1" dirty="0" smtClean="0">
                <a:solidFill>
                  <a:srgbClr val="FF0000"/>
                </a:solidFill>
              </a:rPr>
              <a:t>スペクトル分解</a:t>
            </a:r>
            <a:r>
              <a:rPr lang="ja-JP" altLang="en-US" dirty="0" smtClean="0">
                <a:solidFill>
                  <a:schemeClr val="tx1"/>
                </a:solidFill>
              </a:rPr>
              <a:t>という。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3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32"/>
    </mc:Choice>
    <mc:Fallback xmlns="">
      <p:transition spd="slow" advTm="72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レポートのヒント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923107" y="2097683"/>
                <a:ext cx="10894423" cy="39979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ja-JP" altLang="en-US" dirty="0" smtClean="0"/>
                  <a:t>特性方程式は、</a:t>
                </a:r>
                <a:r>
                  <a:rPr lang="en-US" altLang="ja-JP" dirty="0" smtClean="0"/>
                  <a:t>(λ-1)(λ-1)-4=λ</a:t>
                </a:r>
                <a:r>
                  <a:rPr lang="en-US" altLang="ja-JP" baseline="30000" dirty="0" smtClean="0"/>
                  <a:t>2</a:t>
                </a:r>
                <a:r>
                  <a:rPr lang="en-US" altLang="ja-JP" dirty="0" smtClean="0"/>
                  <a:t>-2λ-3=(</a:t>
                </a:r>
                <a:r>
                  <a:rPr lang="en-US" altLang="ja-JP" dirty="0"/>
                  <a:t>λ</a:t>
                </a:r>
                <a:r>
                  <a:rPr lang="en-US" altLang="ja-JP" dirty="0" smtClean="0"/>
                  <a:t>-3)(</a:t>
                </a:r>
                <a:r>
                  <a:rPr lang="en-US" altLang="ja-JP" dirty="0"/>
                  <a:t>λ</a:t>
                </a:r>
                <a:r>
                  <a:rPr lang="en-US" altLang="ja-JP" dirty="0" smtClean="0"/>
                  <a:t>+1)=0</a:t>
                </a:r>
              </a:p>
              <a:p>
                <a:r>
                  <a:rPr lang="en-US" altLang="ja-JP" dirty="0" smtClean="0"/>
                  <a:t>(2)λ=3</a:t>
                </a:r>
                <a:r>
                  <a:rPr lang="ja-JP" altLang="en-US" dirty="0" smtClean="0"/>
                  <a:t>の固有ベクトルは、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 smtClean="0"/>
                  <a:t>0  </a:t>
                </a:r>
                <a:r>
                  <a:rPr lang="ja-JP" altLang="en-US" dirty="0" smtClean="0"/>
                  <a:t>から</a:t>
                </a:r>
                <a:r>
                  <a:rPr lang="ja-JP" altLang="en-US" dirty="0"/>
                  <a:t> </a:t>
                </a:r>
                <a:r>
                  <a:rPr lang="en-US" altLang="ja-JP" dirty="0" smtClean="0"/>
                  <a:t>s=t</a:t>
                </a:r>
                <a:r>
                  <a:rPr lang="ja-JP" altLang="en-US" dirty="0" smtClean="0"/>
                  <a:t>より </a:t>
                </a:r>
                <a:r>
                  <a:rPr lang="en-US" altLang="ja-JP" dirty="0" smtClean="0"/>
                  <a:t>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 smtClean="0"/>
                  <a:t>s</a:t>
                </a:r>
                <a:r>
                  <a:rPr lang="en-US" altLang="ja-JP" b="1" dirty="0" smtClean="0"/>
                  <a:t>’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ja-JP" altLang="en-US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ja-JP" altLang="en-US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ja-JP" altLang="en-US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ja-JP" altLang="en-US" sz="1400" b="1" dirty="0">
                                  <a:solidFill>
                                    <a:srgbClr val="FF0000"/>
                                  </a:solidFill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ja-JP" altLang="en-US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ja-JP" altLang="en-US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ja-JP" altLang="en-US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ja-JP" altLang="en-US" sz="1400" b="1" dirty="0">
                                  <a:solidFill>
                                    <a:srgbClr val="FF0000"/>
                                  </a:solidFill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ja-JP" sz="1400" b="1" dirty="0" smtClean="0"/>
              </a:p>
              <a:p>
                <a:endParaRPr lang="en-US" altLang="ja-JP" sz="1400" b="1" dirty="0" smtClean="0"/>
              </a:p>
              <a:p>
                <a:r>
                  <a:rPr lang="en-US" altLang="ja-JP" dirty="0" smtClean="0"/>
                  <a:t>(3)λ=-1</a:t>
                </a:r>
                <a:r>
                  <a:rPr lang="ja-JP" altLang="en-US" dirty="0" smtClean="0"/>
                  <a:t>の</a:t>
                </a:r>
                <a:r>
                  <a:rPr lang="ja-JP" altLang="en-US" dirty="0"/>
                  <a:t>固有ベクトルは、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/>
                  <a:t>0  </a:t>
                </a:r>
                <a:r>
                  <a:rPr lang="ja-JP" altLang="en-US" dirty="0"/>
                  <a:t>から </a:t>
                </a:r>
                <a:r>
                  <a:rPr lang="en-US" altLang="ja-JP" dirty="0"/>
                  <a:t>s</a:t>
                </a:r>
                <a:r>
                  <a:rPr lang="en-US" altLang="ja-JP" dirty="0" smtClean="0"/>
                  <a:t>=-t</a:t>
                </a:r>
                <a:r>
                  <a:rPr lang="ja-JP" altLang="en-US" dirty="0"/>
                  <a:t>より</a:t>
                </a:r>
                <a:r>
                  <a:rPr lang="en-US" altLang="ja-JP" dirty="0" smtClean="0"/>
                  <a:t>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 smtClean="0"/>
                  <a:t>t</a:t>
                </a:r>
                <a:r>
                  <a:rPr lang="en-US" altLang="ja-JP" dirty="0"/>
                  <a:t>’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ja-JP" altLang="en-US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ja-JP" altLang="en-US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ja-JP" altLang="en-US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ja-JP" altLang="en-US" sz="1400" b="1" dirty="0">
                                  <a:solidFill>
                                    <a:srgbClr val="FF0000"/>
                                  </a:solidFill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ja-JP" altLang="en-US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ja-JP" altLang="en-US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ja-JP" altLang="en-US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ja-JP" altLang="en-US" sz="1400" b="1" dirty="0">
                                  <a:solidFill>
                                    <a:srgbClr val="FF0000"/>
                                  </a:solidFill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ja-JP" sz="1400" b="1" dirty="0"/>
              </a:p>
              <a:p>
                <a:r>
                  <a:rPr lang="en-US" altLang="ja-JP" dirty="0" smtClean="0"/>
                  <a:t>(4)A</a:t>
                </a:r>
                <a:r>
                  <a:rPr lang="ja-JP" altLang="en-US" dirty="0" smtClean="0"/>
                  <a:t>＝</a:t>
                </a:r>
                <a:r>
                  <a:rPr lang="en-US" altLang="ja-JP" dirty="0" smtClean="0"/>
                  <a:t>3qq</a:t>
                </a:r>
                <a:r>
                  <a:rPr lang="en-US" altLang="ja-JP" baseline="30000" dirty="0" smtClean="0"/>
                  <a:t>T</a:t>
                </a:r>
                <a:r>
                  <a:rPr lang="en-US" altLang="ja-JP" dirty="0" smtClean="0"/>
                  <a:t>-1pp</a:t>
                </a:r>
                <a:r>
                  <a:rPr lang="en-US" altLang="ja-JP" baseline="30000" dirty="0" smtClean="0"/>
                  <a:t>T</a:t>
                </a:r>
                <a:r>
                  <a:rPr lang="ja-JP" altLang="en-US" dirty="0" smtClean="0"/>
                  <a:t>＝</a:t>
                </a:r>
                <a:r>
                  <a:rPr lang="en-US" altLang="ja-JP" dirty="0" smtClean="0"/>
                  <a:t>3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ja-JP" alt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ja-JP" altLang="en-US" sz="14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ja-JP" altLang="en-US" sz="1400" dirty="0"/>
                                <m:t> 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ja-JP" alt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ja-JP" altLang="en-US" sz="14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ja-JP" altLang="en-US" sz="1400" dirty="0"/>
                                <m:t> 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sz="1400" b="0" i="0" dirty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ja-JP" altLang="en-US" sz="140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ja-JP" altLang="en-US" sz="140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altLang="ja-JP" sz="1400" b="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1400" dirty="0"/>
                  <a:t> </a:t>
                </a:r>
                <a:r>
                  <a:rPr lang="en-US" altLang="ja-JP" sz="1400" dirty="0" smtClean="0"/>
                  <a:t>-</a:t>
                </a:r>
                <a14:m>
                  <m:oMath xmlns:m="http://schemas.openxmlformats.org/officeDocument/2006/math">
                    <m:r>
                      <a:rPr lang="en-US" altLang="ja-JP" sz="1400" dirty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ja-JP" alt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ja-JP" altLang="en-US" sz="14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ja-JP" altLang="en-US" sz="1400" dirty="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ja-JP" alt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ja-JP" altLang="en-US" sz="14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ja-JP" altLang="en-US" sz="1400" dirty="0"/>
                                <m:t> 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sz="1400" dirty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ja-JP" altLang="en-US" sz="140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altLang="ja-JP" sz="140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4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ja-JP" altLang="en-US" sz="140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altLang="ja-JP" sz="1400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1400" dirty="0" smtClean="0"/>
              </a:p>
              <a:p>
                <a:r>
                  <a:rPr lang="en-US" altLang="ja-JP" dirty="0" smtClean="0"/>
                  <a:t>(5)A</a:t>
                </a:r>
                <a:r>
                  <a:rPr lang="en-US" altLang="ja-JP" baseline="30000" dirty="0" smtClean="0"/>
                  <a:t>n</a:t>
                </a:r>
                <a:r>
                  <a:rPr lang="ja-JP" altLang="en-US" dirty="0" smtClean="0"/>
                  <a:t>＝</a:t>
                </a:r>
                <a:r>
                  <a:rPr lang="en-US" altLang="ja-JP" dirty="0" smtClean="0"/>
                  <a:t>(3qq</a:t>
                </a:r>
                <a:r>
                  <a:rPr lang="en-US" altLang="ja-JP" baseline="30000" dirty="0" smtClean="0"/>
                  <a:t>T</a:t>
                </a:r>
                <a:r>
                  <a:rPr lang="en-US" altLang="ja-JP" dirty="0" smtClean="0"/>
                  <a:t>-1pp</a:t>
                </a:r>
                <a:r>
                  <a:rPr lang="en-US" altLang="ja-JP" baseline="30000" dirty="0" smtClean="0"/>
                  <a:t>T</a:t>
                </a:r>
                <a:r>
                  <a:rPr lang="en-US" altLang="ja-JP" dirty="0" smtClean="0"/>
                  <a:t>)</a:t>
                </a:r>
                <a:r>
                  <a:rPr lang="en-US" altLang="ja-JP" baseline="30000" dirty="0" smtClean="0"/>
                  <a:t>2</a:t>
                </a:r>
                <a:r>
                  <a:rPr lang="ja-JP" altLang="en-US" baseline="30000" dirty="0"/>
                  <a:t> </a:t>
                </a:r>
                <a:r>
                  <a:rPr lang="en-US" altLang="ja-JP" dirty="0" smtClean="0"/>
                  <a:t>A</a:t>
                </a:r>
                <a:r>
                  <a:rPr lang="en-US" altLang="ja-JP" baseline="30000" dirty="0" smtClean="0"/>
                  <a:t>n-2</a:t>
                </a:r>
                <a:r>
                  <a:rPr lang="ja-JP" altLang="en-US" dirty="0" smtClean="0"/>
                  <a:t> </a:t>
                </a:r>
                <a:r>
                  <a:rPr lang="ja-JP" altLang="en-US" dirty="0"/>
                  <a:t>＝</a:t>
                </a:r>
                <a:r>
                  <a:rPr lang="en-US" altLang="ja-JP" dirty="0"/>
                  <a:t>(</a:t>
                </a:r>
                <a:r>
                  <a:rPr lang="en-US" altLang="ja-JP" dirty="0" smtClean="0"/>
                  <a:t>3</a:t>
                </a:r>
                <a:r>
                  <a:rPr lang="en-US" altLang="ja-JP" baseline="30000" dirty="0" smtClean="0"/>
                  <a:t>2</a:t>
                </a:r>
                <a:r>
                  <a:rPr lang="en-US" altLang="ja-JP" dirty="0" smtClean="0"/>
                  <a:t>qq</a:t>
                </a:r>
                <a:r>
                  <a:rPr lang="en-US" altLang="ja-JP" baseline="30000" dirty="0" smtClean="0"/>
                  <a:t>T</a:t>
                </a:r>
                <a:r>
                  <a:rPr lang="en-US" altLang="ja-JP" dirty="0" smtClean="0"/>
                  <a:t>+(-1)</a:t>
                </a:r>
                <a:r>
                  <a:rPr lang="en-US" altLang="ja-JP" baseline="30000" dirty="0" smtClean="0"/>
                  <a:t>2</a:t>
                </a:r>
                <a:r>
                  <a:rPr lang="en-US" altLang="ja-JP" dirty="0" smtClean="0"/>
                  <a:t>pp</a:t>
                </a:r>
                <a:r>
                  <a:rPr lang="en-US" altLang="ja-JP" baseline="30000" dirty="0" smtClean="0"/>
                  <a:t>T</a:t>
                </a:r>
                <a:r>
                  <a:rPr lang="en-US" altLang="ja-JP" dirty="0" smtClean="0"/>
                  <a:t>) A</a:t>
                </a:r>
                <a:r>
                  <a:rPr lang="en-US" altLang="ja-JP" baseline="30000" dirty="0" smtClean="0"/>
                  <a:t>n-2</a:t>
                </a:r>
                <a:r>
                  <a:rPr lang="ja-JP" altLang="en-US" dirty="0" smtClean="0"/>
                  <a:t> ＝</a:t>
                </a:r>
                <a:r>
                  <a:rPr lang="en-US" altLang="ja-JP" dirty="0" smtClean="0"/>
                  <a:t>…=</a:t>
                </a:r>
                <a:r>
                  <a:rPr lang="en-US" altLang="ja-JP" dirty="0"/>
                  <a:t>3</a:t>
                </a:r>
                <a:r>
                  <a:rPr lang="en-US" altLang="ja-JP" baseline="30000" dirty="0" smtClean="0"/>
                  <a:t>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ja-JP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ja-JP" altLang="en-US" sz="12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ja-JP" altLang="en-US" sz="1200" dirty="0"/>
                                <m:t> 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ja-JP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ja-JP" altLang="en-US" sz="12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ja-JP" altLang="en-US" sz="1200" dirty="0"/>
                                <m:t> 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sz="1200" dirty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ja-JP" altLang="en-US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2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ja-JP" altLang="en-US" sz="1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ja-JP" altLang="en-US" sz="120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altLang="ja-JP" sz="12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ja-JP" altLang="en-US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2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ja-JP" altLang="en-US" sz="1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ja-JP" altLang="en-US" sz="120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altLang="ja-JP" sz="1200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smtClean="0"/>
                  <a:t>+(-</a:t>
                </a:r>
                <a:r>
                  <a:rPr lang="en-US" altLang="ja-JP" dirty="0"/>
                  <a:t>1)</a:t>
                </a:r>
                <a:r>
                  <a:rPr lang="en-US" altLang="ja-JP" baseline="30000" dirty="0" smtClean="0"/>
                  <a:t>n</a:t>
                </a:r>
                <a14:m>
                  <m:oMath xmlns:m="http://schemas.openxmlformats.org/officeDocument/2006/math">
                    <m:r>
                      <a:rPr lang="en-US" altLang="ja-JP" sz="1200" dirty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ja-JP" alt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ja-JP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ja-JP" altLang="en-US" sz="12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ja-JP" altLang="en-US" sz="1200" dirty="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2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ja-JP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ja-JP" altLang="en-US" sz="12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ja-JP" altLang="en-US" sz="1200" dirty="0"/>
                                <m:t> 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altLang="ja-JP" sz="1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ja-JP" altLang="en-US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120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ja-JP" alt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ja-JP" altLang="en-US" sz="1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altLang="ja-JP" sz="120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ja-JP" altLang="en-US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120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ja-JP" alt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ja-JP" altLang="en-US" sz="1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e>
                    </m:d>
                  </m:oMath>
                </a14:m>
                <a:endParaRPr lang="en-US" altLang="ja-JP" sz="1200" dirty="0" smtClean="0"/>
              </a:p>
              <a:p>
                <a:r>
                  <a:rPr lang="ja-JP" altLang="en-US" dirty="0" smtClean="0"/>
                  <a:t>　　＝ </a:t>
                </a:r>
                <a:r>
                  <a:rPr lang="en-US" altLang="ja-JP" sz="1600" dirty="0" smtClean="0"/>
                  <a:t>3</a:t>
                </a:r>
                <a:r>
                  <a:rPr lang="en-US" altLang="ja-JP" sz="1600" baseline="30000" dirty="0" smtClean="0"/>
                  <a:t>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6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altLang="ja-JP" sz="1600" b="0" i="0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b="0" i="0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altLang="ja-JP" sz="1600" b="0" i="0" dirty="0" smtClean="0"/>
                      <m:t>(−1)</m:t>
                    </m:r>
                    <m:r>
                      <m:rPr>
                        <m:nor/>
                      </m:rPr>
                      <a:rPr lang="en-US" altLang="ja-JP" sz="1600" baseline="30000" dirty="0"/>
                      <m:t>n</m:t>
                    </m:r>
                    <m:r>
                      <m:rPr>
                        <m:nor/>
                      </m:rPr>
                      <a:rPr lang="en-US" altLang="ja-JP" sz="1600" baseline="30000" dirty="0"/>
                      <m:t> </m:t>
                    </m:r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6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ja-JP" sz="1600" b="0" i="0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altLang="ja-JP" sz="16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ja-JP" sz="1600" b="0" i="0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ja-JP" sz="1600" b="0" i="0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/>
                  <a:t> ＝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sz="1600" baseline="30000" dirty="0"/>
                      <m:t> </m:t>
                    </m:r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1600" dirty="0"/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baseline="30000" dirty="0"/>
                                <m:t>n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/2+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dirty="0"/>
                                <m:t>(−1)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baseline="30000" dirty="0"/>
                                <m:t>n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altLang="ja-JP" sz="1600" dirty="0"/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baseline="30000" dirty="0"/>
                                <m:t>n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  <m:r>
                                <a:rPr lang="en-US" altLang="ja-JP" sz="16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dirty="0"/>
                                <m:t>(−1)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baseline="30000" dirty="0"/>
                                <m:t>n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1600" dirty="0"/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baseline="30000" dirty="0"/>
                                <m:t>n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  <m:r>
                                <a:rPr lang="en-US" altLang="ja-JP" sz="16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dirty="0"/>
                                <m:t>(−1)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baseline="30000" dirty="0"/>
                                <m:t>n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altLang="ja-JP" sz="1600" dirty="0"/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baseline="30000" dirty="0"/>
                                <m:t>n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/2+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dirty="0"/>
                                <m:t>(−1)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baseline="30000" dirty="0"/>
                                <m:t>n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/>
                  <a:t>  </a:t>
                </a:r>
                <a:endParaRPr lang="en-US" altLang="ja-JP" dirty="0" smtClean="0"/>
              </a:p>
              <a:p>
                <a:r>
                  <a:rPr lang="en-US" altLang="ja-JP" sz="1200" dirty="0"/>
                  <a:t>	</a:t>
                </a: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107" y="2097683"/>
                <a:ext cx="10894423" cy="3997954"/>
              </a:xfrm>
              <a:prstGeom prst="rect">
                <a:avLst/>
              </a:prstGeom>
              <a:blipFill>
                <a:blip r:embed="rId5"/>
                <a:stretch>
                  <a:fillRect l="-503" t="-12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正方形/長方形 14"/>
          <p:cNvSpPr/>
          <p:nvPr/>
        </p:nvSpPr>
        <p:spPr>
          <a:xfrm>
            <a:off x="9344295" y="1902425"/>
            <a:ext cx="2473235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正規化をする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923107" y="1399664"/>
                <a:ext cx="3849190" cy="4601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/>
                      <m:t>A</m:t>
                    </m:r>
                    <m:r>
                      <a:rPr kumimoji="1" lang="ja-JP" altLang="en-US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kumimoji="1"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kumimoji="1" lang="ja-JP" altLang="en-US" dirty="0" smtClean="0"/>
                  <a:t>の階乗</a:t>
                </a:r>
                <a:r>
                  <a:rPr kumimoji="1" lang="en-US" altLang="ja-JP" dirty="0" smtClean="0"/>
                  <a:t>A</a:t>
                </a:r>
                <a:r>
                  <a:rPr kumimoji="1" lang="en-US" altLang="ja-JP" baseline="30000" dirty="0" smtClean="0"/>
                  <a:t>n</a:t>
                </a:r>
                <a:r>
                  <a:rPr kumimoji="1" lang="ja-JP" altLang="en-US" dirty="0" smtClean="0"/>
                  <a:t>を計算せよ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107" y="1399664"/>
                <a:ext cx="3849190" cy="460126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正方形/長方形 7"/>
          <p:cNvSpPr/>
          <p:nvPr/>
        </p:nvSpPr>
        <p:spPr>
          <a:xfrm>
            <a:off x="5952305" y="5978352"/>
            <a:ext cx="3122026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en-US" altLang="ja-JP" sz="1400" dirty="0" smtClean="0">
                <a:solidFill>
                  <a:schemeClr val="tx1"/>
                </a:solidFill>
              </a:rPr>
              <a:t>A</a:t>
            </a:r>
            <a:r>
              <a:rPr lang="en-US" altLang="ja-JP" sz="1400" baseline="30000" dirty="0" smtClean="0">
                <a:solidFill>
                  <a:schemeClr val="tx1"/>
                </a:solidFill>
              </a:rPr>
              <a:t>0</a:t>
            </a:r>
            <a:r>
              <a:rPr lang="en-US" altLang="ja-JP" sz="1400" dirty="0" smtClean="0">
                <a:solidFill>
                  <a:schemeClr val="tx1"/>
                </a:solidFill>
              </a:rPr>
              <a:t>=I</a:t>
            </a:r>
            <a:r>
              <a:rPr lang="ja-JP" altLang="en-US" sz="1400" dirty="0" smtClean="0">
                <a:solidFill>
                  <a:schemeClr val="tx1"/>
                </a:solidFill>
              </a:rPr>
              <a:t>と</a:t>
            </a:r>
            <a:r>
              <a:rPr lang="en-US" altLang="ja-JP" sz="1400" dirty="0" smtClean="0">
                <a:solidFill>
                  <a:schemeClr val="tx1"/>
                </a:solidFill>
              </a:rPr>
              <a:t>A</a:t>
            </a:r>
            <a:r>
              <a:rPr lang="en-US" altLang="ja-JP" sz="1400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sz="1400" dirty="0" smtClean="0">
                <a:solidFill>
                  <a:schemeClr val="tx1"/>
                </a:solidFill>
              </a:rPr>
              <a:t>=A</a:t>
            </a:r>
            <a:r>
              <a:rPr lang="ja-JP" altLang="en-US" sz="1400" dirty="0" err="1" smtClean="0">
                <a:solidFill>
                  <a:schemeClr val="tx1"/>
                </a:solidFill>
              </a:rPr>
              <a:t>を検</a:t>
            </a:r>
            <a:r>
              <a:rPr lang="ja-JP" altLang="en-US" sz="1400" dirty="0" smtClean="0">
                <a:solidFill>
                  <a:schemeClr val="tx1"/>
                </a:solidFill>
              </a:rPr>
              <a:t>算する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9187544" y="4137750"/>
            <a:ext cx="2629986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内積＝０を確認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19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85"/>
    </mc:Choice>
    <mc:Fallback xmlns="">
      <p:transition spd="slow" advTm="102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5" grpId="0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直交補空間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722810" y="1438139"/>
                <a:ext cx="10458995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 smtClean="0"/>
                  <a:t>集合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の部分集合を</a:t>
                </a:r>
                <a:r>
                  <a:rPr lang="en-US" altLang="ja-JP" dirty="0" smtClean="0"/>
                  <a:t>A</a:t>
                </a:r>
                <a:r>
                  <a:rPr lang="ja-JP" altLang="en-US" dirty="0" smtClean="0"/>
                  <a:t>とするとき、</a:t>
                </a:r>
                <a:r>
                  <a:rPr lang="en-US" altLang="ja-JP" dirty="0"/>
                  <a:t>X = A</a:t>
                </a:r>
                <a:r>
                  <a:rPr lang="ja-JP" altLang="en-US" dirty="0"/>
                  <a:t>∪</a:t>
                </a:r>
                <a:r>
                  <a:rPr lang="en-US" altLang="ja-JP" dirty="0" smtClean="0"/>
                  <a:t>A</a:t>
                </a:r>
                <a:r>
                  <a:rPr lang="en-US" altLang="ja-JP" baseline="30000" dirty="0" smtClean="0"/>
                  <a:t>C</a:t>
                </a:r>
                <a:r>
                  <a:rPr lang="ja-JP" altLang="en-US" dirty="0" smtClean="0"/>
                  <a:t>を満たす集合</a:t>
                </a:r>
                <a:r>
                  <a:rPr lang="en-US" altLang="ja-JP" dirty="0" smtClean="0"/>
                  <a:t>A</a:t>
                </a:r>
                <a:r>
                  <a:rPr lang="en-US" altLang="ja-JP" baseline="30000" dirty="0" smtClean="0"/>
                  <a:t>C</a:t>
                </a:r>
                <a:r>
                  <a:rPr lang="ja-JP" altLang="en-US" dirty="0" smtClean="0"/>
                  <a:t>を補集合という。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ベクトル</a:t>
                </a:r>
                <a:r>
                  <a:rPr lang="ja-JP" altLang="en-US" dirty="0"/>
                  <a:t>空間</a:t>
                </a:r>
                <a:r>
                  <a:rPr lang="en-US" altLang="ja-JP" dirty="0"/>
                  <a:t>X</a:t>
                </a:r>
                <a:r>
                  <a:rPr lang="ja-JP" altLang="en-US" dirty="0"/>
                  <a:t>の部分</a:t>
                </a:r>
                <a:r>
                  <a:rPr lang="ja-JP" altLang="en-US" dirty="0" smtClean="0"/>
                  <a:t>空間を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とするとき、</a:t>
                </a:r>
                <a:r>
                  <a:rPr lang="en-US" altLang="ja-JP" dirty="0" smtClean="0"/>
                  <a:t>X=Y</a:t>
                </a:r>
                <a14:m>
                  <m:oMath xmlns:m="http://schemas.openxmlformats.org/officeDocument/2006/math">
                    <m:r>
                      <a:rPr lang="en-US" altLang="ja-JP" dirty="0"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altLang="ja-JP" dirty="0" smtClean="0"/>
                  <a:t>Y</a:t>
                </a:r>
                <a:r>
                  <a:rPr lang="en-US" altLang="ja-JP" baseline="30000" dirty="0" smtClean="0"/>
                  <a:t>C</a:t>
                </a:r>
                <a:r>
                  <a:rPr lang="ja-JP" altLang="en-US" dirty="0" smtClean="0"/>
                  <a:t>を満たす部分</a:t>
                </a:r>
                <a:r>
                  <a:rPr lang="ja-JP" altLang="en-US" dirty="0"/>
                  <a:t>空間</a:t>
                </a:r>
                <a:r>
                  <a:rPr lang="en-US" altLang="ja-JP" dirty="0" smtClean="0"/>
                  <a:t>Y</a:t>
                </a:r>
                <a:r>
                  <a:rPr lang="en-US" altLang="ja-JP" baseline="30000" dirty="0" smtClean="0"/>
                  <a:t>C</a:t>
                </a:r>
                <a:r>
                  <a:rPr lang="ja-JP" altLang="en-US" dirty="0" smtClean="0"/>
                  <a:t>を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の補空間と</a:t>
                </a:r>
                <a:r>
                  <a:rPr lang="ja-JP" altLang="en-US" dirty="0"/>
                  <a:t>いう</a:t>
                </a:r>
                <a:r>
                  <a:rPr lang="ja-JP" altLang="en-US" dirty="0" smtClean="0"/>
                  <a:t>。</a:t>
                </a:r>
                <a:endParaRPr lang="en-US" altLang="ja-JP" dirty="0" smtClean="0"/>
              </a:p>
              <a:p>
                <a:r>
                  <a:rPr lang="ja-JP" altLang="en-US" dirty="0" smtClean="0"/>
                  <a:t>⇒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の基底</a:t>
                </a:r>
                <a:r>
                  <a:rPr lang="en-US" altLang="ja-JP" dirty="0" smtClean="0"/>
                  <a:t>{y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,y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,…,</a:t>
                </a:r>
                <a:r>
                  <a:rPr lang="en-US" altLang="ja-JP" dirty="0" err="1" smtClean="0"/>
                  <a:t>y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smtClean="0"/>
                  <a:t>}</a:t>
                </a:r>
                <a:r>
                  <a:rPr lang="ja-JP" altLang="en-US" dirty="0" smtClean="0"/>
                  <a:t>と</a:t>
                </a:r>
                <a:r>
                  <a:rPr lang="en-US" altLang="ja-JP" dirty="0" smtClean="0"/>
                  <a:t>Y</a:t>
                </a:r>
                <a:r>
                  <a:rPr lang="en-US" altLang="ja-JP" baseline="30000" dirty="0" smtClean="0"/>
                  <a:t>C</a:t>
                </a:r>
                <a:r>
                  <a:rPr lang="ja-JP" altLang="en-US" dirty="0" smtClean="0"/>
                  <a:t>の基底</a:t>
                </a:r>
                <a:r>
                  <a:rPr lang="en-US" altLang="ja-JP" dirty="0" smtClean="0"/>
                  <a:t>{w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,w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,…,</a:t>
                </a:r>
                <a:r>
                  <a:rPr lang="en-US" altLang="ja-JP" dirty="0" err="1" smtClean="0"/>
                  <a:t>w</a:t>
                </a:r>
                <a:r>
                  <a:rPr lang="en-US" altLang="ja-JP" baseline="-25000" dirty="0" err="1" smtClean="0"/>
                  <a:t>m</a:t>
                </a:r>
                <a:r>
                  <a:rPr lang="en-US" altLang="ja-JP" dirty="0" smtClean="0"/>
                  <a:t>}</a:t>
                </a:r>
                <a:r>
                  <a:rPr lang="ja-JP" altLang="en-US" dirty="0" smtClean="0"/>
                  <a:t>は線形独立かつ </a:t>
                </a:r>
                <a:r>
                  <a:rPr lang="en-US" altLang="ja-JP" dirty="0" smtClean="0"/>
                  <a:t>{</a:t>
                </a:r>
                <a:r>
                  <a:rPr lang="en-US" altLang="ja-JP" dirty="0"/>
                  <a:t>y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,y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,…,</a:t>
                </a:r>
                <a:r>
                  <a:rPr lang="en-US" altLang="ja-JP" dirty="0" smtClean="0"/>
                  <a:t>y</a:t>
                </a:r>
                <a:r>
                  <a:rPr lang="en-US" altLang="ja-JP" baseline="-25000" dirty="0" smtClean="0"/>
                  <a:t>n</a:t>
                </a:r>
                <a:r>
                  <a:rPr lang="en-US" altLang="ja-JP" dirty="0" smtClean="0"/>
                  <a:t>,w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,w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/>
                  <a:t>,…,</a:t>
                </a:r>
                <a:r>
                  <a:rPr lang="en-US" altLang="ja-JP" dirty="0" err="1"/>
                  <a:t>w</a:t>
                </a:r>
                <a:r>
                  <a:rPr lang="en-US" altLang="ja-JP" baseline="-25000" dirty="0" err="1"/>
                  <a:t>m</a:t>
                </a:r>
                <a:r>
                  <a:rPr lang="en-US" altLang="ja-JP" dirty="0" smtClean="0"/>
                  <a:t>}</a:t>
                </a:r>
                <a:r>
                  <a:rPr lang="ja-JP" altLang="en-US" dirty="0" smtClean="0"/>
                  <a:t>は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を張る。</a:t>
                </a:r>
                <a:endParaRPr lang="en-US" altLang="ja-JP" dirty="0" smtClean="0"/>
              </a:p>
              <a:p>
                <a:r>
                  <a:rPr lang="ja-JP" altLang="en-US" dirty="0" smtClean="0"/>
                  <a:t>⇒</a:t>
                </a:r>
                <a:r>
                  <a:rPr lang="en-US" altLang="ja-JP" dirty="0" err="1" smtClean="0"/>
                  <a:t>dimX</a:t>
                </a:r>
                <a:r>
                  <a:rPr lang="en-US" altLang="ja-JP" dirty="0" smtClean="0"/>
                  <a:t>=</a:t>
                </a:r>
                <a:r>
                  <a:rPr lang="en-US" altLang="ja-JP" dirty="0" err="1" smtClean="0"/>
                  <a:t>n+m</a:t>
                </a:r>
                <a:endParaRPr lang="en-US" altLang="ja-JP" dirty="0"/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の補空間</a:t>
                </a:r>
                <a:r>
                  <a:rPr lang="en-US" altLang="ja-JP" dirty="0" smtClean="0"/>
                  <a:t>Y</a:t>
                </a:r>
                <a:r>
                  <a:rPr lang="en-US" altLang="ja-JP" baseline="30000" dirty="0" smtClean="0"/>
                  <a:t>C</a:t>
                </a:r>
                <a:r>
                  <a:rPr lang="ja-JP" altLang="en-US" dirty="0" smtClean="0"/>
                  <a:t>が 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⊥</a:t>
                </a:r>
                <a:r>
                  <a:rPr lang="en-US" altLang="ja-JP" dirty="0" smtClean="0"/>
                  <a:t>y’ for all y</a:t>
                </a:r>
                <a:r>
                  <a:rPr lang="ja-JP" altLang="en-US" dirty="0"/>
                  <a:t> ∈</a:t>
                </a:r>
                <a:r>
                  <a:rPr lang="en-US" altLang="ja-JP" dirty="0"/>
                  <a:t>Y</a:t>
                </a:r>
                <a:r>
                  <a:rPr lang="en-US" altLang="ja-JP" dirty="0" smtClean="0"/>
                  <a:t>, y’</a:t>
                </a:r>
                <a:r>
                  <a:rPr lang="ja-JP" altLang="en-US" dirty="0"/>
                  <a:t> ∈</a:t>
                </a:r>
                <a:r>
                  <a:rPr lang="en-US" altLang="ja-JP" dirty="0"/>
                  <a:t>Y</a:t>
                </a:r>
                <a:r>
                  <a:rPr lang="en-US" altLang="ja-JP" baseline="30000" dirty="0"/>
                  <a:t>C </a:t>
                </a:r>
                <a:r>
                  <a:rPr lang="ja-JP" altLang="en-US" dirty="0" smtClean="0"/>
                  <a:t>を満たすとき、</a:t>
                </a:r>
                <a:r>
                  <a:rPr lang="en-US" altLang="ja-JP" dirty="0" smtClean="0"/>
                  <a:t>Y</a:t>
                </a:r>
                <a:r>
                  <a:rPr lang="en-US" altLang="ja-JP" baseline="30000" dirty="0" smtClean="0"/>
                  <a:t>C</a:t>
                </a:r>
                <a:r>
                  <a:rPr lang="ja-JP" altLang="en-US" dirty="0" smtClean="0"/>
                  <a:t>を直交補空間といい</a:t>
                </a:r>
                <a:r>
                  <a:rPr lang="en-US" altLang="ja-JP" dirty="0" smtClean="0"/>
                  <a:t>Y</a:t>
                </a:r>
                <a:r>
                  <a:rPr lang="ja-JP" altLang="en-US" baseline="30000" dirty="0" smtClean="0"/>
                  <a:t>⊥</a:t>
                </a:r>
                <a:r>
                  <a:rPr lang="ja-JP" altLang="en-US" dirty="0" smtClean="0"/>
                  <a:t>と表記する。</a:t>
                </a:r>
                <a:endParaRPr lang="en-US" altLang="ja-JP" dirty="0" smtClean="0"/>
              </a:p>
              <a:p>
                <a:r>
                  <a:rPr lang="ja-JP" altLang="en-US" dirty="0" smtClean="0"/>
                  <a:t>⇒</a:t>
                </a:r>
                <a:r>
                  <a:rPr lang="en-US" altLang="ja-JP" dirty="0"/>
                  <a:t>Y</a:t>
                </a:r>
                <a:r>
                  <a:rPr lang="ja-JP" altLang="en-US" dirty="0"/>
                  <a:t>の基底</a:t>
                </a:r>
                <a:r>
                  <a:rPr lang="en-US" altLang="ja-JP" dirty="0"/>
                  <a:t>{y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,y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,…,</a:t>
                </a:r>
                <a:r>
                  <a:rPr lang="en-US" altLang="ja-JP" dirty="0" err="1"/>
                  <a:t>y</a:t>
                </a:r>
                <a:r>
                  <a:rPr lang="en-US" altLang="ja-JP" baseline="-25000" dirty="0" err="1"/>
                  <a:t>n</a:t>
                </a:r>
                <a:r>
                  <a:rPr lang="en-US" altLang="ja-JP" dirty="0"/>
                  <a:t>}</a:t>
                </a:r>
                <a:r>
                  <a:rPr lang="ja-JP" altLang="en-US" dirty="0"/>
                  <a:t>と</a:t>
                </a:r>
                <a:r>
                  <a:rPr lang="en-US" altLang="ja-JP" dirty="0" smtClean="0"/>
                  <a:t>Y</a:t>
                </a:r>
                <a:r>
                  <a:rPr lang="ja-JP" altLang="en-US" baseline="30000" dirty="0" smtClean="0"/>
                  <a:t>⊥</a:t>
                </a:r>
                <a:r>
                  <a:rPr lang="ja-JP" altLang="en-US" dirty="0" smtClean="0"/>
                  <a:t>の</a:t>
                </a:r>
                <a:r>
                  <a:rPr lang="ja-JP" altLang="en-US" dirty="0"/>
                  <a:t>基底</a:t>
                </a:r>
                <a:r>
                  <a:rPr lang="en-US" altLang="ja-JP" dirty="0"/>
                  <a:t>{w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,w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,…,</a:t>
                </a:r>
                <a:r>
                  <a:rPr lang="en-US" altLang="ja-JP" dirty="0" err="1" smtClean="0"/>
                  <a:t>w</a:t>
                </a:r>
                <a:r>
                  <a:rPr lang="en-US" altLang="ja-JP" baseline="-25000" dirty="0" err="1" smtClean="0"/>
                  <a:t>m</a:t>
                </a:r>
                <a:r>
                  <a:rPr lang="en-US" altLang="ja-JP" dirty="0" smtClean="0"/>
                  <a:t>}</a:t>
                </a:r>
                <a:r>
                  <a:rPr lang="ja-JP" altLang="en-US" dirty="0" smtClean="0"/>
                  <a:t>が相互に直交する。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10" y="1438139"/>
                <a:ext cx="10458995" cy="2308324"/>
              </a:xfrm>
              <a:prstGeom prst="rect">
                <a:avLst/>
              </a:prstGeom>
              <a:blipFill>
                <a:blip r:embed="rId5"/>
                <a:stretch>
                  <a:fillRect l="-525" t="-1583" r="-466" b="-31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/>
              <p:cNvSpPr/>
              <p:nvPr/>
            </p:nvSpPr>
            <p:spPr>
              <a:xfrm>
                <a:off x="722810" y="3746463"/>
                <a:ext cx="10946676" cy="2211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 smtClean="0"/>
                  <a:t>斉次方程式 </a:t>
                </a:r>
                <a:r>
                  <a:rPr lang="en-US" altLang="ja-JP" dirty="0" smtClean="0"/>
                  <a:t>Ay=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400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/>
                  <a:t>y=0</a:t>
                </a:r>
                <a:r>
                  <a:rPr lang="ja-JP" altLang="en-US" dirty="0" err="1" smtClean="0"/>
                  <a:t>の解</a:t>
                </a:r>
                <a:r>
                  <a:rPr lang="ja-JP" altLang="en-US" dirty="0" smtClean="0"/>
                  <a:t>空間は、行ベクトル空間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の直交補空間である。</a:t>
                </a:r>
                <a:endParaRPr lang="en-US" altLang="ja-JP" dirty="0"/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/>
                  <a:t> y=0 </a:t>
                </a:r>
                <a:r>
                  <a:rPr lang="ja-JP" altLang="en-US" dirty="0" smtClean="0"/>
                  <a:t>は、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altLang="ja-JP" dirty="0" smtClean="0"/>
                  <a:t>y=…=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altLang="ja-JP" dirty="0" smtClean="0"/>
                  <a:t>y=0</a:t>
                </a:r>
                <a:r>
                  <a:rPr lang="ja-JP" altLang="en-US" dirty="0" smtClean="0"/>
                  <a:t>より、解は行ベクトル</a:t>
                </a:r>
                <a:r>
                  <a:rPr lang="ja-JP" altLang="en-US" dirty="0"/>
                  <a:t>空間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と直交する。</a:t>
                </a:r>
                <a:endParaRPr lang="en-US" altLang="ja-JP" dirty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次元は</a:t>
                </a:r>
                <a:r>
                  <a:rPr lang="en-US" altLang="ja-JP" dirty="0" smtClean="0"/>
                  <a:t>n-</a:t>
                </a:r>
                <a:r>
                  <a:rPr lang="en-US" altLang="ja-JP" dirty="0" err="1" smtClean="0"/>
                  <a:t>rankA</a:t>
                </a:r>
                <a:r>
                  <a:rPr lang="ja-JP" altLang="en-US" dirty="0" smtClean="0"/>
                  <a:t>で、</a:t>
                </a:r>
                <a:r>
                  <a:rPr lang="en-US" altLang="ja-JP" dirty="0" smtClean="0"/>
                  <a:t>X</a:t>
                </a:r>
                <a14:m>
                  <m:oMath xmlns:m="http://schemas.openxmlformats.org/officeDocument/2006/math">
                    <m:r>
                      <a:rPr lang="en-US" altLang="ja-JP" dirty="0"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altLang="ja-JP" dirty="0" smtClean="0"/>
                  <a:t>X</a:t>
                </a:r>
                <a:r>
                  <a:rPr lang="ja-JP" altLang="en-US" baseline="30000" dirty="0" smtClean="0"/>
                  <a:t>⊥</a:t>
                </a:r>
                <a:r>
                  <a:rPr lang="en-US" altLang="ja-JP" dirty="0" smtClean="0"/>
                  <a:t>=R</a:t>
                </a:r>
                <a:r>
                  <a:rPr lang="en-US" altLang="ja-JP" baseline="30000" dirty="0" smtClean="0"/>
                  <a:t>n</a:t>
                </a:r>
                <a:endParaRPr lang="en-US" altLang="ja-JP" dirty="0" smtClean="0"/>
              </a:p>
            </p:txBody>
          </p:sp>
        </mc:Choice>
        <mc:Fallback xmlns="">
          <p:sp>
            <p:nvSpPr>
              <p:cNvPr id="5" name="正方形/長方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10" y="3746463"/>
                <a:ext cx="10946676" cy="2211439"/>
              </a:xfrm>
              <a:prstGeom prst="rect">
                <a:avLst/>
              </a:prstGeom>
              <a:blipFill>
                <a:blip r:embed="rId6"/>
                <a:stretch>
                  <a:fillRect l="-501" b="-38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正方形/長方形 10"/>
          <p:cNvSpPr/>
          <p:nvPr/>
        </p:nvSpPr>
        <p:spPr>
          <a:xfrm>
            <a:off x="722810" y="6054787"/>
            <a:ext cx="6688184" cy="36933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ja-JP" altLang="en-US" dirty="0" smtClean="0"/>
              <a:t>線形写像</a:t>
            </a:r>
            <a:r>
              <a:rPr lang="en-US" altLang="ja-JP" dirty="0" err="1" smtClean="0"/>
              <a:t>f</a:t>
            </a:r>
            <a:r>
              <a:rPr lang="en-US" altLang="ja-JP" baseline="-25000" dirty="0" err="1" smtClean="0"/>
              <a:t>A</a:t>
            </a:r>
            <a:r>
              <a:rPr lang="ja-JP" altLang="en-US" dirty="0" smtClean="0"/>
              <a:t>の核とは、</a:t>
            </a:r>
            <a:r>
              <a:rPr lang="en-US" altLang="ja-JP" dirty="0" smtClean="0"/>
              <a:t>A</a:t>
            </a:r>
            <a:r>
              <a:rPr lang="ja-JP" altLang="en-US" dirty="0" smtClean="0"/>
              <a:t>の行ベクトル空間の直交補空間である。</a:t>
            </a:r>
            <a:endParaRPr lang="en-US" altLang="ja-JP" dirty="0"/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295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32"/>
    </mc:Choice>
    <mc:Fallback xmlns="">
      <p:transition spd="slow" advTm="210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核と像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294312" y="1516516"/>
                <a:ext cx="10330072" cy="35507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err="1" smtClean="0"/>
                  <a:t>n×n</a:t>
                </a:r>
                <a:r>
                  <a:rPr lang="ja-JP" altLang="en-US" dirty="0" smtClean="0"/>
                  <a:t>行列</a:t>
                </a:r>
                <a:r>
                  <a:rPr lang="en-US" altLang="ja-JP" dirty="0" smtClean="0"/>
                  <a:t>A</a:t>
                </a:r>
                <a:r>
                  <a:rPr lang="ja-JP" altLang="en-US" dirty="0" smtClean="0"/>
                  <a:t>が対角化可能ならば線形</a:t>
                </a:r>
                <a:r>
                  <a:rPr lang="ja-JP" altLang="en-US" dirty="0"/>
                  <a:t>写像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en-US" altLang="ja-JP" dirty="0" err="1" smtClean="0"/>
                  <a:t>:R</a:t>
                </a:r>
                <a:r>
                  <a:rPr lang="en-US" altLang="ja-JP" baseline="30000" dirty="0" err="1" smtClean="0"/>
                  <a:t>n</a:t>
                </a:r>
                <a:r>
                  <a:rPr lang="ja-JP" altLang="en-US" dirty="0"/>
                  <a:t>→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n</a:t>
                </a:r>
                <a:r>
                  <a:rPr lang="ja-JP" altLang="en-US" dirty="0" smtClean="0"/>
                  <a:t>の核と像の直和は</a:t>
                </a:r>
                <a:r>
                  <a:rPr lang="en-US" altLang="ja-JP" dirty="0" smtClean="0"/>
                  <a:t>n</a:t>
                </a:r>
                <a:r>
                  <a:rPr lang="ja-JP" altLang="en-US" dirty="0" smtClean="0"/>
                  <a:t>次元空間となり</a:t>
                </a:r>
                <a:endParaRPr lang="en-US" altLang="ja-JP" dirty="0" smtClean="0"/>
              </a:p>
              <a:p>
                <a:endParaRPr lang="en-US" altLang="ja-JP" dirty="0"/>
              </a:p>
              <a:p>
                <a:r>
                  <a:rPr lang="ja-JP" altLang="en-US" dirty="0" smtClean="0"/>
                  <a:t>　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14:m>
                  <m:oMath xmlns:m="http://schemas.openxmlformats.org/officeDocument/2006/math">
                    <m:r>
                      <a:rPr lang="en-US" altLang="ja-JP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dirty="0"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altLang="ja-JP" dirty="0" smtClean="0"/>
                  <a:t> ker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en-US" altLang="ja-JP" dirty="0" smtClean="0"/>
                  <a:t>= R</a:t>
                </a:r>
                <a:r>
                  <a:rPr lang="en-US" altLang="ja-JP" baseline="30000" dirty="0" smtClean="0"/>
                  <a:t>n</a:t>
                </a:r>
                <a:r>
                  <a:rPr lang="ja-JP" altLang="en-US" baseline="30000" dirty="0" smtClean="0"/>
                  <a:t>　</a:t>
                </a:r>
                <a:r>
                  <a:rPr lang="ja-JP" altLang="en-US" dirty="0" smtClean="0"/>
                  <a:t>（核は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行ベクトル空間</a:t>
                </a:r>
                <a:r>
                  <a:rPr lang="ja-JP" altLang="en-US" dirty="0" smtClean="0"/>
                  <a:t>の直交補空間であり必ず像と直交するわけではない）</a:t>
                </a:r>
                <a:endParaRPr lang="en-US" altLang="ja-JP" baseline="30000" dirty="0" smtClean="0"/>
              </a:p>
              <a:p>
                <a:endParaRPr lang="en-US" altLang="ja-JP" baseline="30000" dirty="0"/>
              </a:p>
              <a:p>
                <a:r>
                  <a:rPr lang="ja-JP" altLang="en-US" dirty="0" smtClean="0"/>
                  <a:t>仮に行列</a:t>
                </a:r>
                <a:r>
                  <a:rPr lang="en-US" altLang="ja-JP" dirty="0"/>
                  <a:t>A</a:t>
                </a:r>
                <a:r>
                  <a:rPr lang="ja-JP" altLang="en-US" dirty="0"/>
                  <a:t>が</a:t>
                </a:r>
                <a:r>
                  <a:rPr lang="ja-JP" altLang="en-US" dirty="0" smtClean="0"/>
                  <a:t>対角化不可能でも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ja-JP" altLang="en-US" dirty="0" smtClean="0"/>
                  <a:t>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ja-JP" dirty="0"/>
                          <m:t>f</m:t>
                        </m:r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</m:sub>
                    </m:sSub>
                  </m:oMath>
                </a14:m>
                <a:r>
                  <a:rPr lang="ja-JP" altLang="en-US" dirty="0" smtClean="0"/>
                  <a:t>の</a:t>
                </a:r>
                <a:r>
                  <a:rPr lang="ja-JP" altLang="en-US" dirty="0"/>
                  <a:t>核と</a:t>
                </a:r>
                <a:r>
                  <a:rPr lang="ja-JP" altLang="en-US" dirty="0" smtClean="0"/>
                  <a:t>像を組み合わせると</a:t>
                </a:r>
                <a:endParaRPr lang="en-US" altLang="ja-JP" dirty="0"/>
              </a:p>
              <a:p>
                <a:endParaRPr lang="en-US" altLang="ja-JP" baseline="30000" dirty="0"/>
              </a:p>
              <a:p>
                <a:r>
                  <a:rPr lang="ja-JP" altLang="en-US" dirty="0"/>
                  <a:t>　</a:t>
                </a:r>
                <a:r>
                  <a:rPr lang="en-US" altLang="ja-JP" dirty="0" err="1"/>
                  <a:t>Im</a:t>
                </a:r>
                <a:r>
                  <a:rPr lang="en-US" altLang="ja-JP" dirty="0"/>
                  <a:t> </a:t>
                </a:r>
                <a:r>
                  <a:rPr lang="en-US" altLang="ja-JP" dirty="0" err="1"/>
                  <a:t>f</a:t>
                </a:r>
                <a:r>
                  <a:rPr lang="en-US" altLang="ja-JP" baseline="-25000" dirty="0" err="1"/>
                  <a:t>A</a:t>
                </a:r>
                <a14:m>
                  <m:oMath xmlns:m="http://schemas.openxmlformats.org/officeDocument/2006/math">
                    <m:r>
                      <a:rPr lang="en-US" altLang="ja-JP" dirty="0">
                        <a:latin typeface="Cambria Math" panose="02040503050406030204" pitchFamily="18" charset="0"/>
                      </a:rPr>
                      <m:t> ⊕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smtClean="0"/>
                  <a:t>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ja-JP" dirty="0"/>
                          <m:t>f</m:t>
                        </m:r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</m:sub>
                    </m:sSub>
                    <m:r>
                      <m:rPr>
                        <m:nor/>
                      </m:rPr>
                      <a:rPr lang="en-US" altLang="ja-JP" dirty="0"/>
                      <m:t>=</m:t>
                    </m:r>
                  </m:oMath>
                </a14:m>
                <a:r>
                  <a:rPr lang="en-US" altLang="ja-JP" dirty="0" smtClean="0"/>
                  <a:t>R</a:t>
                </a:r>
                <a:r>
                  <a:rPr lang="en-US" altLang="ja-JP" baseline="30000" dirty="0" smtClean="0"/>
                  <a:t>n</a:t>
                </a:r>
                <a:r>
                  <a:rPr lang="en-US" altLang="ja-JP" dirty="0"/>
                  <a:t>	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ja-JP" dirty="0"/>
                          <m:t>f</m:t>
                        </m:r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</m:sub>
                    </m:sSub>
                    <m:r>
                      <a:rPr lang="en-US" altLang="ja-JP" dirty="0"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altLang="ja-JP" dirty="0"/>
                  <a:t> ker </a:t>
                </a:r>
                <a:r>
                  <a:rPr lang="en-US" altLang="ja-JP" dirty="0" err="1"/>
                  <a:t>f</a:t>
                </a:r>
                <a:r>
                  <a:rPr lang="en-US" altLang="ja-JP" baseline="-25000" dirty="0" err="1"/>
                  <a:t>A</a:t>
                </a:r>
                <a:r>
                  <a:rPr lang="en-US" altLang="ja-JP" dirty="0"/>
                  <a:t>= </a:t>
                </a:r>
                <a:r>
                  <a:rPr lang="en-US" altLang="ja-JP" dirty="0" smtClean="0"/>
                  <a:t>R</a:t>
                </a:r>
                <a:r>
                  <a:rPr lang="en-US" altLang="ja-JP" baseline="30000" dirty="0" smtClean="0"/>
                  <a:t>n</a:t>
                </a:r>
                <a:endParaRPr lang="en-US" altLang="ja-JP" baseline="30000" dirty="0"/>
              </a:p>
              <a:p>
                <a:endParaRPr lang="en-US" altLang="ja-JP" baseline="30000" dirty="0"/>
              </a:p>
              <a:p>
                <a:r>
                  <a:rPr lang="ja-JP" altLang="en-US" dirty="0" smtClean="0"/>
                  <a:t>また、</a:t>
                </a:r>
                <a:endParaRPr lang="en-US" altLang="ja-JP" dirty="0" smtClean="0"/>
              </a:p>
              <a:p>
                <a:endParaRPr lang="en-US" altLang="ja-JP" baseline="30000" dirty="0"/>
              </a:p>
              <a:p>
                <a:r>
                  <a:rPr lang="ja-JP" altLang="en-US" dirty="0"/>
                  <a:t>　　</a:t>
                </a:r>
                <a:r>
                  <a:rPr lang="en-US" altLang="ja-JP" dirty="0" err="1"/>
                  <a:t>Im</a:t>
                </a:r>
                <a:r>
                  <a:rPr lang="en-US" altLang="ja-JP" dirty="0"/>
                  <a:t>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ja-JP" altLang="en-US" dirty="0" smtClean="0"/>
                  <a:t>は列ベクトル空間から</a:t>
                </a:r>
                <a:r>
                  <a:rPr lang="ja-JP" altLang="en-US" dirty="0"/>
                  <a:t>、</a:t>
                </a:r>
                <a:r>
                  <a:rPr lang="en-US" altLang="ja-JP" dirty="0" smtClean="0"/>
                  <a:t> </a:t>
                </a:r>
                <a:r>
                  <a:rPr lang="en-US" altLang="ja-JP" dirty="0" err="1" smtClean="0"/>
                  <a:t>ker</a:t>
                </a:r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ja-JP" dirty="0"/>
                          <m:t>f</m:t>
                        </m:r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</m:sub>
                    </m:sSub>
                  </m:oMath>
                </a14:m>
                <a:r>
                  <a:rPr lang="ja-JP" altLang="en-US" dirty="0" smtClean="0"/>
                  <a:t>は列</a:t>
                </a:r>
                <a:r>
                  <a:rPr lang="ja-JP" altLang="en-US" dirty="0"/>
                  <a:t>ベクトル</a:t>
                </a:r>
                <a:r>
                  <a:rPr lang="ja-JP" altLang="en-US" dirty="0" smtClean="0"/>
                  <a:t>空間の直交補空間（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ja-JP" altLang="en-US" baseline="30000" dirty="0" smtClean="0"/>
                  <a:t>⊥</a:t>
                </a:r>
                <a:r>
                  <a:rPr lang="ja-JP" altLang="en-US" dirty="0"/>
                  <a:t> ）</a:t>
                </a:r>
                <a:endParaRPr lang="en-US" altLang="ja-JP" baseline="30000" dirty="0"/>
              </a:p>
              <a:p>
                <a:r>
                  <a:rPr lang="ja-JP" altLang="en-US" dirty="0"/>
                  <a:t>　　</a:t>
                </a:r>
                <a:r>
                  <a:rPr lang="en-US" altLang="ja-JP" dirty="0" err="1"/>
                  <a:t>Im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ja-JP" dirty="0"/>
                          <m:t>f</m:t>
                        </m:r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</m:sub>
                    </m:sSub>
                  </m:oMath>
                </a14:m>
                <a:r>
                  <a:rPr lang="ja-JP" altLang="en-US" dirty="0" smtClean="0"/>
                  <a:t>は行ベクトル空間から、</a:t>
                </a:r>
                <a:r>
                  <a:rPr lang="en-US" altLang="ja-JP" dirty="0" err="1" smtClean="0"/>
                  <a:t>kerf</a:t>
                </a:r>
                <a:r>
                  <a:rPr lang="en-US" altLang="ja-JP" baseline="-25000" dirty="0" err="1" smtClean="0"/>
                  <a:t>A</a:t>
                </a:r>
                <a:r>
                  <a:rPr lang="ja-JP" altLang="en-US" dirty="0" smtClean="0"/>
                  <a:t>は行ベクトル</a:t>
                </a:r>
                <a:r>
                  <a:rPr lang="ja-JP" altLang="en-US" dirty="0"/>
                  <a:t>空間の直交補</a:t>
                </a:r>
                <a:r>
                  <a:rPr lang="ja-JP" altLang="en-US" dirty="0" smtClean="0"/>
                  <a:t>空間（ 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ja-JP" dirty="0"/>
                          <m:t>f</m:t>
                        </m:r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</m:sub>
                    </m:sSub>
                  </m:oMath>
                </a14:m>
                <a:r>
                  <a:rPr lang="ja-JP" altLang="en-US" baseline="30000" dirty="0" smtClean="0"/>
                  <a:t>⊥</a:t>
                </a:r>
                <a:r>
                  <a:rPr lang="ja-JP" altLang="en-US" dirty="0"/>
                  <a:t> </a:t>
                </a:r>
                <a:r>
                  <a:rPr lang="ja-JP" altLang="en-US" dirty="0" smtClean="0"/>
                  <a:t>）　</a:t>
                </a:r>
                <a:endParaRPr lang="en-US" altLang="ja-JP" baseline="30000" dirty="0"/>
              </a:p>
              <a:p>
                <a:endParaRPr lang="en-US" altLang="ja-JP" baseline="30000" dirty="0" smtClean="0"/>
              </a:p>
              <a:p>
                <a:r>
                  <a:rPr lang="ja-JP" altLang="en-US" dirty="0" smtClean="0"/>
                  <a:t>が成り立つ。</a:t>
                </a:r>
                <a:endParaRPr lang="en-US" altLang="ja-JP" baseline="30000" dirty="0"/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312" y="1516516"/>
                <a:ext cx="10330072" cy="3550716"/>
              </a:xfrm>
              <a:prstGeom prst="rect">
                <a:avLst/>
              </a:prstGeom>
              <a:blipFill>
                <a:blip r:embed="rId5"/>
                <a:stretch>
                  <a:fillRect l="-472" t="-1031" b="-18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5658263" y="329401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1294312" y="5248143"/>
            <a:ext cx="9800408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行列</a:t>
            </a:r>
            <a:r>
              <a:rPr lang="en-US" altLang="ja-JP" dirty="0"/>
              <a:t>A</a:t>
            </a:r>
            <a:r>
              <a:rPr lang="ja-JP" altLang="en-US" dirty="0" smtClean="0"/>
              <a:t>が対称行列の場合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r>
              <a:rPr lang="ja-JP" altLang="en-US" dirty="0" smtClean="0"/>
              <a:t>行ベクトル空間＝列ベクトル空間となり</a:t>
            </a:r>
            <a:r>
              <a:rPr lang="en-US" altLang="ja-JP" dirty="0" err="1" smtClean="0"/>
              <a:t>Im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f</a:t>
            </a:r>
            <a:r>
              <a:rPr lang="en-US" altLang="ja-JP" baseline="-25000" dirty="0" err="1" smtClean="0"/>
              <a:t>A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= </a:t>
            </a:r>
            <a:r>
              <a:rPr lang="en-US" altLang="ja-JP" dirty="0" err="1" smtClean="0"/>
              <a:t>Kerf</a:t>
            </a:r>
            <a:r>
              <a:rPr lang="en-US" altLang="ja-JP" baseline="-25000" dirty="0" err="1" smtClean="0"/>
              <a:t>A</a:t>
            </a:r>
            <a:r>
              <a:rPr lang="ja-JP" altLang="en-US" baseline="30000" dirty="0" smtClean="0"/>
              <a:t>⊥</a:t>
            </a:r>
            <a:r>
              <a:rPr lang="ja-JP" altLang="en-US" dirty="0" smtClean="0"/>
              <a:t>および </a:t>
            </a:r>
            <a:r>
              <a:rPr lang="en-US" altLang="ja-JP" dirty="0" smtClean="0"/>
              <a:t>Ker </a:t>
            </a:r>
            <a:r>
              <a:rPr lang="en-US" altLang="ja-JP" dirty="0" err="1"/>
              <a:t>f</a:t>
            </a:r>
            <a:r>
              <a:rPr lang="en-US" altLang="ja-JP" baseline="-25000" dirty="0" err="1"/>
              <a:t>A</a:t>
            </a:r>
            <a:r>
              <a:rPr lang="en-US" altLang="ja-JP" baseline="-25000" dirty="0"/>
              <a:t> </a:t>
            </a:r>
            <a:r>
              <a:rPr lang="en-US" altLang="ja-JP" dirty="0"/>
              <a:t>= </a:t>
            </a:r>
            <a:r>
              <a:rPr lang="en-US" altLang="ja-JP" dirty="0" err="1" smtClean="0"/>
              <a:t>Im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f</a:t>
            </a:r>
            <a:r>
              <a:rPr lang="en-US" altLang="ja-JP" baseline="-25000" dirty="0" err="1" smtClean="0"/>
              <a:t>A</a:t>
            </a:r>
            <a:r>
              <a:rPr lang="ja-JP" altLang="en-US" baseline="30000" dirty="0" smtClean="0"/>
              <a:t>⊥</a:t>
            </a:r>
            <a:r>
              <a:rPr lang="ja-JP" altLang="en-US" dirty="0" smtClean="0"/>
              <a:t>が</a:t>
            </a:r>
            <a:r>
              <a:rPr lang="ja-JP" altLang="en-US" dirty="0" smtClean="0"/>
              <a:t>満たされる。</a:t>
            </a:r>
            <a:endParaRPr lang="en-US" altLang="ja-JP" dirty="0"/>
          </a:p>
        </p:txBody>
      </p:sp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82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93"/>
    </mc:Choice>
    <mc:Fallback>
      <p:transition spd="slow" advTm="100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グループ化 33"/>
          <p:cNvGrpSpPr/>
          <p:nvPr/>
        </p:nvGrpSpPr>
        <p:grpSpPr>
          <a:xfrm>
            <a:off x="579119" y="1487384"/>
            <a:ext cx="5649260" cy="4998720"/>
            <a:chOff x="1915886" y="3021874"/>
            <a:chExt cx="2725784" cy="2194560"/>
          </a:xfrm>
        </p:grpSpPr>
        <p:sp>
          <p:nvSpPr>
            <p:cNvPr id="36" name="正方形/長方形 35"/>
            <p:cNvSpPr/>
            <p:nvPr/>
          </p:nvSpPr>
          <p:spPr>
            <a:xfrm>
              <a:off x="1915886" y="3021874"/>
              <a:ext cx="2725784" cy="21945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1939949" y="3056315"/>
              <a:ext cx="757365" cy="16214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ja-JP" altLang="en-US" dirty="0" smtClean="0"/>
                <a:t>すべての行列</a:t>
              </a:r>
              <a:endParaRPr lang="ja-JP" altLang="en-US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線形代数</a:t>
            </a:r>
            <a:r>
              <a:rPr kumimoji="1" lang="en-US" altLang="ja-JP" dirty="0" smtClean="0"/>
              <a:t>B</a:t>
            </a:r>
            <a:r>
              <a:rPr kumimoji="1" lang="ja-JP" altLang="en-US" dirty="0" smtClean="0"/>
              <a:t>を一枚でまとめる</a:t>
            </a:r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1291046" y="2029101"/>
            <a:ext cx="4073434" cy="4206240"/>
            <a:chOff x="1291046" y="1793966"/>
            <a:chExt cx="4073434" cy="4206240"/>
          </a:xfrm>
        </p:grpSpPr>
        <p:sp>
          <p:nvSpPr>
            <p:cNvPr id="3" name="正方形/長方形 2"/>
            <p:cNvSpPr/>
            <p:nvPr/>
          </p:nvSpPr>
          <p:spPr>
            <a:xfrm>
              <a:off x="1291046" y="1793966"/>
              <a:ext cx="4073434" cy="420624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1361426" y="1894506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/>
                <a:t>実正方行列</a:t>
              </a:r>
              <a:endParaRPr lang="en-US" altLang="ja-JP" dirty="0" smtClean="0"/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1915886" y="3257009"/>
            <a:ext cx="2725784" cy="2194560"/>
            <a:chOff x="1915886" y="3021874"/>
            <a:chExt cx="2725784" cy="2194560"/>
          </a:xfrm>
        </p:grpSpPr>
        <p:sp>
          <p:nvSpPr>
            <p:cNvPr id="7" name="正方形/長方形 6"/>
            <p:cNvSpPr/>
            <p:nvPr/>
          </p:nvSpPr>
          <p:spPr>
            <a:xfrm>
              <a:off x="1939950" y="3056317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/>
                <a:t>対角化可能</a:t>
              </a:r>
              <a:endParaRPr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915886" y="3021874"/>
              <a:ext cx="2725784" cy="219456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2514600" y="3809416"/>
            <a:ext cx="1859279" cy="1493520"/>
            <a:chOff x="1915886" y="3021874"/>
            <a:chExt cx="2725784" cy="2194560"/>
          </a:xfrm>
        </p:grpSpPr>
        <p:sp>
          <p:nvSpPr>
            <p:cNvPr id="13" name="正方形/長方形 12"/>
            <p:cNvSpPr/>
            <p:nvPr/>
          </p:nvSpPr>
          <p:spPr>
            <a:xfrm>
              <a:off x="1939950" y="3056316"/>
              <a:ext cx="1323560" cy="4522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dirty="0" smtClean="0"/>
                <a:t>対称行列</a:t>
              </a:r>
              <a:endParaRPr lang="ja-JP" altLang="en-US" sz="1400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915886" y="3021874"/>
              <a:ext cx="2725784" cy="219456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4338960" y="2274352"/>
            <a:ext cx="6443064" cy="656846"/>
            <a:chOff x="4331507" y="1894506"/>
            <a:chExt cx="6443064" cy="420623"/>
          </a:xfrm>
        </p:grpSpPr>
        <p:cxnSp>
          <p:nvCxnSpPr>
            <p:cNvPr id="16" name="直線矢印コネクタ 15"/>
            <p:cNvCxnSpPr>
              <a:stCxn id="10" idx="1"/>
            </p:cNvCxnSpPr>
            <p:nvPr/>
          </p:nvCxnSpPr>
          <p:spPr>
            <a:xfrm flipH="1">
              <a:off x="4331507" y="2104818"/>
              <a:ext cx="1464906" cy="169536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正方形/長方形 9"/>
                <p:cNvSpPr/>
                <p:nvPr/>
              </p:nvSpPr>
              <p:spPr>
                <a:xfrm>
                  <a:off x="5796413" y="1894506"/>
                  <a:ext cx="4978158" cy="42062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70C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err="1" smtClean="0"/>
                    <a:t>Im</a:t>
                  </a:r>
                  <a:r>
                    <a:rPr lang="en-US" altLang="ja-JP" dirty="0" smtClean="0"/>
                    <a:t> </a:t>
                  </a:r>
                  <a:r>
                    <a:rPr lang="en-US" altLang="ja-JP" dirty="0" err="1"/>
                    <a:t>f</a:t>
                  </a:r>
                  <a:r>
                    <a:rPr lang="en-US" altLang="ja-JP" baseline="-25000" dirty="0" err="1"/>
                    <a:t>A</a:t>
                  </a:r>
                  <a14:m>
                    <m:oMath xmlns:m="http://schemas.openxmlformats.org/officeDocument/2006/math">
                      <m:r>
                        <a:rPr lang="ja-JP" altLang="en-US" i="1" dirty="0" smtClean="0">
                          <a:latin typeface="Cambria Math" panose="02040503050406030204" pitchFamily="18" charset="0"/>
                        </a:rPr>
                        <m:t>＋</m:t>
                      </m:r>
                    </m:oMath>
                  </a14:m>
                  <a:r>
                    <a:rPr lang="en-US" altLang="ja-JP" dirty="0" err="1" smtClean="0"/>
                    <a:t>ker</a:t>
                  </a:r>
                  <a:r>
                    <a:rPr lang="en-US" altLang="ja-JP" dirty="0" smtClean="0"/>
                    <a:t> </a:t>
                  </a:r>
                  <a:r>
                    <a:rPr lang="en-US" altLang="ja-JP" dirty="0" err="1" smtClean="0"/>
                    <a:t>f</a:t>
                  </a:r>
                  <a:r>
                    <a:rPr lang="en-US" altLang="ja-JP" baseline="-25000" dirty="0" err="1" smtClean="0"/>
                    <a:t>A</a:t>
                  </a:r>
                  <a:r>
                    <a:rPr lang="en-US" altLang="ja-JP" baseline="-25000" dirty="0" smtClean="0"/>
                    <a:t> </a:t>
                  </a:r>
                  <a:r>
                    <a:rPr lang="ja-JP" altLang="en-US" dirty="0" smtClean="0"/>
                    <a:t>≠ </a:t>
                  </a:r>
                  <a:r>
                    <a:rPr lang="en-US" altLang="ja-JP" dirty="0" smtClean="0"/>
                    <a:t>R</a:t>
                  </a:r>
                  <a:r>
                    <a:rPr lang="en-US" altLang="ja-JP" baseline="30000" dirty="0" smtClean="0"/>
                    <a:t>n</a:t>
                  </a:r>
                  <a:r>
                    <a:rPr lang="ja-JP" altLang="en-US" baseline="30000" dirty="0" smtClean="0"/>
                    <a:t>　</a:t>
                  </a:r>
                  <a:r>
                    <a:rPr lang="ja-JP" altLang="en-US" dirty="0" smtClean="0"/>
                    <a:t>ただし </a:t>
                  </a:r>
                  <a:r>
                    <a:rPr lang="en-US" altLang="ja-JP" dirty="0" err="1" smtClean="0"/>
                    <a:t>Im</a:t>
                  </a:r>
                  <a:r>
                    <a:rPr lang="en-US" altLang="ja-JP" dirty="0" smtClean="0"/>
                    <a:t> </a:t>
                  </a:r>
                  <a:r>
                    <a:rPr lang="en-US" altLang="ja-JP" dirty="0" err="1"/>
                    <a:t>f</a:t>
                  </a:r>
                  <a:r>
                    <a:rPr lang="en-US" altLang="ja-JP" baseline="-25000" dirty="0" err="1"/>
                    <a:t>A</a:t>
                  </a:r>
                  <a14:m>
                    <m:oMath xmlns:m="http://schemas.openxmlformats.org/officeDocument/2006/math">
                      <m:r>
                        <a:rPr lang="en-US" altLang="ja-JP" dirty="0">
                          <a:latin typeface="Cambria Math" panose="02040503050406030204" pitchFamily="18" charset="0"/>
                        </a:rPr>
                        <m:t> ⊕</m:t>
                      </m:r>
                    </m:oMath>
                  </a14:m>
                  <a:r>
                    <a:rPr lang="en-US" altLang="ja-JP" dirty="0"/>
                    <a:t> ker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altLang="ja-JP" dirty="0"/>
                            <m:t>f</m:t>
                          </m:r>
                        </m:e>
                        <m:sub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p>
                        </m:sub>
                      </m:sSub>
                      <m:r>
                        <m:rPr>
                          <m:nor/>
                        </m:rPr>
                        <a:rPr lang="en-US" altLang="ja-JP" dirty="0"/>
                        <m:t>=</m:t>
                      </m:r>
                    </m:oMath>
                  </a14:m>
                  <a:r>
                    <a:rPr lang="en-US" altLang="ja-JP" dirty="0" smtClean="0"/>
                    <a:t>R</a:t>
                  </a:r>
                  <a:r>
                    <a:rPr lang="en-US" altLang="ja-JP" baseline="30000" dirty="0" smtClean="0"/>
                    <a:t>n</a:t>
                  </a:r>
                </a:p>
                <a:p>
                  <a:r>
                    <a:rPr lang="ja-JP" altLang="en-US" dirty="0"/>
                    <a:t>非零</a:t>
                  </a:r>
                  <a:r>
                    <a:rPr lang="ja-JP" altLang="en-US" dirty="0" smtClean="0"/>
                    <a:t>固有値の数が</a:t>
                  </a:r>
                  <a:r>
                    <a:rPr lang="en-US" altLang="ja-JP" dirty="0" err="1" smtClean="0"/>
                    <a:t>rankA</a:t>
                  </a:r>
                  <a:r>
                    <a:rPr lang="ja-JP" altLang="en-US" dirty="0" smtClean="0"/>
                    <a:t>と等しいとは限らない</a:t>
                  </a:r>
                  <a:endParaRPr lang="ja-JP" altLang="en-US" dirty="0"/>
                </a:p>
              </p:txBody>
            </p:sp>
          </mc:Choice>
          <mc:Fallback xmlns="">
            <p:sp>
              <p:nvSpPr>
                <p:cNvPr id="10" name="正方形/長方形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6413" y="1894506"/>
                  <a:ext cx="4978158" cy="420623"/>
                </a:xfrm>
                <a:prstGeom prst="rect">
                  <a:avLst/>
                </a:prstGeom>
                <a:blipFill>
                  <a:blip r:embed="rId5"/>
                  <a:stretch>
                    <a:fillRect l="-730" t="-885" b="-10619"/>
                  </a:stretch>
                </a:blipFill>
                <a:ln w="28575"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グループ化 23"/>
          <p:cNvGrpSpPr/>
          <p:nvPr/>
        </p:nvGrpSpPr>
        <p:grpSpPr>
          <a:xfrm>
            <a:off x="4316341" y="3049180"/>
            <a:ext cx="5978419" cy="923330"/>
            <a:chOff x="4316341" y="2814045"/>
            <a:chExt cx="5978419" cy="923330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正方形/長方形 10"/>
                <p:cNvSpPr/>
                <p:nvPr/>
              </p:nvSpPr>
              <p:spPr>
                <a:xfrm>
                  <a:off x="5796413" y="2814045"/>
                  <a:ext cx="4498347" cy="923330"/>
                </a:xfrm>
                <a:prstGeom prst="rect">
                  <a:avLst/>
                </a:prstGeom>
                <a:grpFill/>
                <a:ln w="28575">
                  <a:solidFill>
                    <a:srgbClr val="0070C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/>
                    <a:t>Im </a:t>
                  </a:r>
                  <a:r>
                    <a:rPr lang="en-US" altLang="ja-JP" dirty="0" err="1"/>
                    <a:t>f</a:t>
                  </a:r>
                  <a:r>
                    <a:rPr lang="en-US" altLang="ja-JP" baseline="-25000" dirty="0" err="1"/>
                    <a:t>A</a:t>
                  </a:r>
                  <a14:m>
                    <m:oMath xmlns:m="http://schemas.openxmlformats.org/officeDocument/2006/math">
                      <m:r>
                        <a:rPr lang="en-US" altLang="ja-JP" dirty="0">
                          <a:latin typeface="Cambria Math" panose="02040503050406030204" pitchFamily="18" charset="0"/>
                        </a:rPr>
                        <m:t> ⊕</m:t>
                      </m:r>
                    </m:oMath>
                  </a14:m>
                  <a:r>
                    <a:rPr lang="en-US" altLang="ja-JP" dirty="0"/>
                    <a:t> ker</a:t>
                  </a:r>
                  <a:r>
                    <a:rPr lang="en-US" altLang="ja-JP" dirty="0" smtClean="0"/>
                    <a:t> </a:t>
                  </a:r>
                  <a:r>
                    <a:rPr lang="en-US" altLang="ja-JP" dirty="0"/>
                    <a:t>f</a:t>
                  </a:r>
                  <a:r>
                    <a:rPr lang="en-US" altLang="ja-JP" baseline="-25000" dirty="0" err="1"/>
                    <a:t>A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ja-JP" dirty="0"/>
                        <m:t>=</m:t>
                      </m:r>
                    </m:oMath>
                  </a14:m>
                  <a:r>
                    <a:rPr lang="en-US" altLang="ja-JP" dirty="0"/>
                    <a:t>R</a:t>
                  </a:r>
                  <a:r>
                    <a:rPr lang="en-US" altLang="ja-JP" baseline="30000" dirty="0"/>
                    <a:t>n </a:t>
                  </a:r>
                  <a:r>
                    <a:rPr lang="ja-JP" altLang="en-US" baseline="30000" dirty="0"/>
                    <a:t> </a:t>
                  </a:r>
                  <a:r>
                    <a:rPr lang="ja-JP" altLang="en-US" dirty="0" smtClean="0"/>
                    <a:t>ただし </a:t>
                  </a:r>
                  <a:r>
                    <a:rPr lang="en-US" altLang="ja-JP" dirty="0" err="1"/>
                    <a:t>Im</a:t>
                  </a:r>
                  <a:r>
                    <a:rPr lang="en-US" altLang="ja-JP" dirty="0"/>
                    <a:t> </a:t>
                  </a:r>
                  <a:r>
                    <a:rPr lang="en-US" altLang="ja-JP" dirty="0" err="1"/>
                    <a:t>f</a:t>
                  </a:r>
                  <a:r>
                    <a:rPr lang="en-US" altLang="ja-JP" baseline="-25000" dirty="0" err="1"/>
                    <a:t>A</a:t>
                  </a:r>
                  <a:r>
                    <a:rPr lang="en-US" altLang="ja-JP" baseline="-25000" dirty="0"/>
                    <a:t> </a:t>
                  </a:r>
                  <a:r>
                    <a:rPr lang="ja-JP" altLang="en-US" dirty="0"/>
                    <a:t>≠</a:t>
                  </a:r>
                  <a:r>
                    <a:rPr lang="en-US" altLang="ja-JP" dirty="0" smtClean="0"/>
                    <a:t> Ker </a:t>
                  </a:r>
                  <a:r>
                    <a:rPr lang="en-US" altLang="ja-JP" dirty="0" err="1" smtClean="0"/>
                    <a:t>f</a:t>
                  </a:r>
                  <a:r>
                    <a:rPr lang="en-US" altLang="ja-JP" baseline="-25000" dirty="0" err="1" smtClean="0"/>
                    <a:t>A</a:t>
                  </a:r>
                  <a:r>
                    <a:rPr lang="ja-JP" altLang="en-US" baseline="30000" dirty="0" smtClean="0"/>
                    <a:t>⊥</a:t>
                  </a:r>
                  <a:endParaRPr lang="en-US" altLang="ja-JP" baseline="30000" dirty="0" smtClean="0"/>
                </a:p>
                <a:p>
                  <a:r>
                    <a:rPr lang="ja-JP" altLang="en-US" dirty="0"/>
                    <a:t>非零固有値の固有</a:t>
                  </a:r>
                  <a:r>
                    <a:rPr lang="ja-JP" altLang="en-US" dirty="0" smtClean="0"/>
                    <a:t>ベクトルは</a:t>
                  </a:r>
                  <a:r>
                    <a:rPr lang="en-US" altLang="ja-JP" dirty="0" err="1" smtClean="0"/>
                    <a:t>Im</a:t>
                  </a:r>
                  <a:r>
                    <a:rPr lang="en-US" altLang="ja-JP" dirty="0" smtClean="0"/>
                    <a:t> </a:t>
                  </a:r>
                  <a:r>
                    <a:rPr lang="en-US" altLang="ja-JP" dirty="0" err="1" smtClean="0"/>
                    <a:t>f</a:t>
                  </a:r>
                  <a:r>
                    <a:rPr lang="en-US" altLang="ja-JP" baseline="-25000" dirty="0" err="1" smtClean="0"/>
                    <a:t>A</a:t>
                  </a:r>
                  <a:r>
                    <a:rPr lang="ja-JP" altLang="en-US" dirty="0" smtClean="0"/>
                    <a:t>の基底</a:t>
                  </a:r>
                  <a:endParaRPr lang="en-US" altLang="ja-JP" dirty="0" smtClean="0"/>
                </a:p>
                <a:p>
                  <a:r>
                    <a:rPr lang="ja-JP" altLang="en-US" dirty="0" smtClean="0"/>
                    <a:t>零</a:t>
                  </a:r>
                  <a:r>
                    <a:rPr lang="ja-JP" altLang="en-US" dirty="0"/>
                    <a:t>固有値の固有ベクトル</a:t>
                  </a:r>
                  <a:r>
                    <a:rPr lang="ja-JP" altLang="en-US" dirty="0" smtClean="0"/>
                    <a:t>は</a:t>
                  </a:r>
                  <a:r>
                    <a:rPr lang="en-US" altLang="ja-JP" dirty="0" err="1"/>
                    <a:t>ker</a:t>
                  </a:r>
                  <a:r>
                    <a:rPr lang="en-US" altLang="ja-JP" dirty="0"/>
                    <a:t> </a:t>
                  </a:r>
                  <a:r>
                    <a:rPr lang="en-US" altLang="ja-JP" dirty="0" err="1"/>
                    <a:t>f</a:t>
                  </a:r>
                  <a:r>
                    <a:rPr lang="en-US" altLang="ja-JP" baseline="-25000" dirty="0" err="1"/>
                    <a:t>A</a:t>
                  </a:r>
                  <a:r>
                    <a:rPr lang="ja-JP" altLang="en-US" dirty="0" smtClean="0"/>
                    <a:t>の基底</a:t>
                  </a:r>
                  <a:endParaRPr lang="en-US" altLang="ja-JP" dirty="0" smtClean="0"/>
                </a:p>
              </p:txBody>
            </p:sp>
          </mc:Choice>
          <mc:Fallback xmlns="">
            <p:sp>
              <p:nvSpPr>
                <p:cNvPr id="11" name="正方形/長方形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6413" y="2814045"/>
                  <a:ext cx="4498347" cy="923330"/>
                </a:xfrm>
                <a:prstGeom prst="rect">
                  <a:avLst/>
                </a:prstGeom>
                <a:blipFill>
                  <a:blip r:embed="rId6"/>
                  <a:stretch>
                    <a:fillRect l="-942" t="-1274" b="-7006"/>
                  </a:stretch>
                </a:blipFill>
                <a:ln w="28575"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直線矢印コネクタ 16"/>
            <p:cNvCxnSpPr>
              <a:stCxn id="11" idx="1"/>
            </p:cNvCxnSpPr>
            <p:nvPr/>
          </p:nvCxnSpPr>
          <p:spPr>
            <a:xfrm flipH="1" flipV="1">
              <a:off x="4316341" y="3252514"/>
              <a:ext cx="1480072" cy="23196"/>
            </a:xfrm>
            <a:prstGeom prst="straightConnector1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グループ化 22"/>
          <p:cNvGrpSpPr/>
          <p:nvPr/>
        </p:nvGrpSpPr>
        <p:grpSpPr>
          <a:xfrm>
            <a:off x="4093029" y="4216523"/>
            <a:ext cx="7016057" cy="1273498"/>
            <a:chOff x="4093029" y="3981388"/>
            <a:chExt cx="7016057" cy="1273498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正方形/長方形 14"/>
                <p:cNvSpPr/>
                <p:nvPr/>
              </p:nvSpPr>
              <p:spPr>
                <a:xfrm>
                  <a:off x="5796413" y="4321041"/>
                  <a:ext cx="5312673" cy="933845"/>
                </a:xfrm>
                <a:prstGeom prst="rect">
                  <a:avLst/>
                </a:prstGeom>
                <a:grpFill/>
                <a:ln w="28575">
                  <a:solidFill>
                    <a:srgbClr val="0070C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/>
                    <a:t>Im </a:t>
                  </a:r>
                  <a:r>
                    <a:rPr lang="en-US" altLang="ja-JP" dirty="0" err="1"/>
                    <a:t>f</a:t>
                  </a:r>
                  <a:r>
                    <a:rPr lang="en-US" altLang="ja-JP" baseline="-25000" dirty="0" err="1"/>
                    <a:t>A</a:t>
                  </a:r>
                  <a14:m>
                    <m:oMath xmlns:m="http://schemas.openxmlformats.org/officeDocument/2006/math">
                      <m:r>
                        <a:rPr lang="en-US" altLang="ja-JP" dirty="0">
                          <a:latin typeface="Cambria Math" panose="02040503050406030204" pitchFamily="18" charset="0"/>
                        </a:rPr>
                        <m:t> ⊕</m:t>
                      </m:r>
                    </m:oMath>
                  </a14:m>
                  <a:r>
                    <a:rPr lang="en-US" altLang="ja-JP" dirty="0"/>
                    <a:t> ker</a:t>
                  </a:r>
                  <a:r>
                    <a:rPr lang="en-US" altLang="ja-JP" dirty="0" smtClean="0"/>
                    <a:t> </a:t>
                  </a:r>
                  <a:r>
                    <a:rPr lang="en-US" altLang="ja-JP" dirty="0"/>
                    <a:t>f</a:t>
                  </a:r>
                  <a:r>
                    <a:rPr lang="en-US" altLang="ja-JP" baseline="-25000" dirty="0" err="1"/>
                    <a:t>A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ja-JP" dirty="0"/>
                        <m:t>=</m:t>
                      </m:r>
                    </m:oMath>
                  </a14:m>
                  <a:r>
                    <a:rPr lang="en-US" altLang="ja-JP" dirty="0"/>
                    <a:t>R</a:t>
                  </a:r>
                  <a:r>
                    <a:rPr lang="en-US" altLang="ja-JP" baseline="30000" dirty="0"/>
                    <a:t>n </a:t>
                  </a:r>
                  <a:r>
                    <a:rPr lang="ja-JP" altLang="en-US" baseline="30000" dirty="0"/>
                    <a:t> </a:t>
                  </a:r>
                  <a:r>
                    <a:rPr lang="ja-JP" altLang="en-US" dirty="0" smtClean="0"/>
                    <a:t>さらに </a:t>
                  </a:r>
                  <a:r>
                    <a:rPr lang="en-US" altLang="ja-JP" dirty="0" err="1"/>
                    <a:t>Im</a:t>
                  </a:r>
                  <a:r>
                    <a:rPr lang="en-US" altLang="ja-JP" dirty="0"/>
                    <a:t> </a:t>
                  </a:r>
                  <a:r>
                    <a:rPr lang="en-US" altLang="ja-JP" dirty="0" err="1"/>
                    <a:t>f</a:t>
                  </a:r>
                  <a:r>
                    <a:rPr lang="en-US" altLang="ja-JP" baseline="-25000" dirty="0" err="1"/>
                    <a:t>A</a:t>
                  </a:r>
                  <a:r>
                    <a:rPr lang="en-US" altLang="ja-JP" baseline="-25000" dirty="0"/>
                    <a:t> </a:t>
                  </a:r>
                  <a:r>
                    <a:rPr lang="ja-JP" altLang="en-US" dirty="0" smtClean="0"/>
                    <a:t>＝</a:t>
                  </a:r>
                  <a:r>
                    <a:rPr lang="en-US" altLang="ja-JP" dirty="0" smtClean="0"/>
                    <a:t> Ker </a:t>
                  </a:r>
                  <a:r>
                    <a:rPr lang="en-US" altLang="ja-JP" dirty="0" err="1" smtClean="0"/>
                    <a:t>f</a:t>
                  </a:r>
                  <a:r>
                    <a:rPr lang="en-US" altLang="ja-JP" baseline="-25000" dirty="0" err="1" smtClean="0"/>
                    <a:t>A</a:t>
                  </a:r>
                  <a:r>
                    <a:rPr lang="ja-JP" altLang="en-US" baseline="30000" dirty="0" smtClean="0"/>
                    <a:t>⊥</a:t>
                  </a:r>
                  <a:endParaRPr lang="en-US" altLang="ja-JP" baseline="30000" dirty="0" smtClean="0"/>
                </a:p>
                <a:p>
                  <a:r>
                    <a:rPr lang="ja-JP" altLang="en-US" dirty="0"/>
                    <a:t>非零固有値の固有ベクトルは</a:t>
                  </a:r>
                  <a:r>
                    <a:rPr lang="en-US" altLang="ja-JP" dirty="0" err="1"/>
                    <a:t>Im</a:t>
                  </a:r>
                  <a:r>
                    <a:rPr lang="en-US" altLang="ja-JP" dirty="0"/>
                    <a:t> </a:t>
                  </a:r>
                  <a:r>
                    <a:rPr lang="en-US" altLang="ja-JP" dirty="0" err="1"/>
                    <a:t>f</a:t>
                  </a:r>
                  <a:r>
                    <a:rPr lang="en-US" altLang="ja-JP" baseline="-25000" dirty="0" err="1"/>
                    <a:t>A</a:t>
                  </a:r>
                  <a:r>
                    <a:rPr lang="ja-JP" altLang="en-US" dirty="0" smtClean="0"/>
                    <a:t>の正規直交基底</a:t>
                  </a:r>
                  <a:endParaRPr lang="en-US" altLang="ja-JP" dirty="0"/>
                </a:p>
                <a:p>
                  <a:r>
                    <a:rPr lang="ja-JP" altLang="en-US" dirty="0"/>
                    <a:t>零固有値の固有ベクトルは</a:t>
                  </a:r>
                  <a:r>
                    <a:rPr lang="en-US" altLang="ja-JP" dirty="0" err="1"/>
                    <a:t>ker</a:t>
                  </a:r>
                  <a:r>
                    <a:rPr lang="en-US" altLang="ja-JP" dirty="0"/>
                    <a:t> </a:t>
                  </a:r>
                  <a:r>
                    <a:rPr lang="en-US" altLang="ja-JP" dirty="0" err="1"/>
                    <a:t>f</a:t>
                  </a:r>
                  <a:r>
                    <a:rPr lang="en-US" altLang="ja-JP" baseline="-25000" dirty="0" err="1"/>
                    <a:t>A</a:t>
                  </a:r>
                  <a:r>
                    <a:rPr lang="ja-JP" altLang="en-US" dirty="0" smtClean="0"/>
                    <a:t>の</a:t>
                  </a:r>
                  <a:r>
                    <a:rPr lang="ja-JP" altLang="en-US" dirty="0"/>
                    <a:t>正規直交</a:t>
                  </a:r>
                  <a:r>
                    <a:rPr lang="ja-JP" altLang="en-US" dirty="0" smtClean="0"/>
                    <a:t>基底</a:t>
                  </a:r>
                  <a:endParaRPr lang="en-US" altLang="ja-JP" dirty="0"/>
                </a:p>
              </p:txBody>
            </p:sp>
          </mc:Choice>
          <mc:Fallback xmlns="">
            <p:sp>
              <p:nvSpPr>
                <p:cNvPr id="15" name="正方形/長方形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6413" y="4321041"/>
                  <a:ext cx="5312673" cy="933845"/>
                </a:xfrm>
                <a:prstGeom prst="rect">
                  <a:avLst/>
                </a:prstGeom>
                <a:blipFill>
                  <a:blip r:embed="rId7"/>
                  <a:stretch>
                    <a:fillRect l="-799" t="-1258" b="-5660"/>
                  </a:stretch>
                </a:blipFill>
                <a:ln w="28575"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矢印コネクタ 19"/>
            <p:cNvCxnSpPr>
              <a:stCxn id="15" idx="1"/>
            </p:cNvCxnSpPr>
            <p:nvPr/>
          </p:nvCxnSpPr>
          <p:spPr>
            <a:xfrm flipH="1" flipV="1">
              <a:off x="4093029" y="3981388"/>
              <a:ext cx="1703384" cy="806576"/>
            </a:xfrm>
            <a:prstGeom prst="straightConnector1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グループ化 25"/>
          <p:cNvGrpSpPr/>
          <p:nvPr/>
        </p:nvGrpSpPr>
        <p:grpSpPr>
          <a:xfrm>
            <a:off x="4614023" y="1533996"/>
            <a:ext cx="3369471" cy="693231"/>
            <a:chOff x="4227435" y="1894506"/>
            <a:chExt cx="3369471" cy="693231"/>
          </a:xfrm>
          <a:solidFill>
            <a:schemeClr val="bg1"/>
          </a:solidFill>
        </p:grpSpPr>
        <p:sp>
          <p:nvSpPr>
            <p:cNvPr id="27" name="正方形/長方形 26"/>
            <p:cNvSpPr/>
            <p:nvPr/>
          </p:nvSpPr>
          <p:spPr>
            <a:xfrm>
              <a:off x="5796413" y="1894506"/>
              <a:ext cx="1800493" cy="369332"/>
            </a:xfrm>
            <a:prstGeom prst="rect">
              <a:avLst/>
            </a:prstGeom>
            <a:grpFill/>
            <a:ln w="2857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ja-JP" altLang="en-US" dirty="0" smtClean="0"/>
                <a:t>ジョルダン分解</a:t>
              </a:r>
              <a:endParaRPr lang="ja-JP" altLang="en-US" dirty="0"/>
            </a:p>
          </p:txBody>
        </p:sp>
        <p:cxnSp>
          <p:nvCxnSpPr>
            <p:cNvPr id="28" name="直線矢印コネクタ 27"/>
            <p:cNvCxnSpPr>
              <a:stCxn id="27" idx="1"/>
            </p:cNvCxnSpPr>
            <p:nvPr/>
          </p:nvCxnSpPr>
          <p:spPr>
            <a:xfrm flipH="1">
              <a:off x="4227435" y="2079172"/>
              <a:ext cx="1568978" cy="508565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グループ化 30"/>
          <p:cNvGrpSpPr/>
          <p:nvPr/>
        </p:nvGrpSpPr>
        <p:grpSpPr>
          <a:xfrm>
            <a:off x="2866121" y="4389293"/>
            <a:ext cx="1272963" cy="724546"/>
            <a:chOff x="1915886" y="3021874"/>
            <a:chExt cx="2764857" cy="2194560"/>
          </a:xfrm>
        </p:grpSpPr>
        <p:sp>
          <p:nvSpPr>
            <p:cNvPr id="32" name="正方形/長方形 31"/>
            <p:cNvSpPr/>
            <p:nvPr/>
          </p:nvSpPr>
          <p:spPr>
            <a:xfrm>
              <a:off x="1939949" y="3056315"/>
              <a:ext cx="2740794" cy="93221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ja-JP" altLang="en-US" sz="1400" dirty="0" smtClean="0"/>
                <a:t>半</a:t>
              </a:r>
              <a:r>
                <a:rPr lang="ja-JP" altLang="en-US" sz="1400" dirty="0"/>
                <a:t>正</a:t>
              </a:r>
              <a:r>
                <a:rPr lang="ja-JP" altLang="en-US" sz="1400" dirty="0" smtClean="0"/>
                <a:t>定値行列</a:t>
              </a:r>
              <a:endParaRPr lang="ja-JP" altLang="en-US" sz="1400" dirty="0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1915886" y="3021874"/>
              <a:ext cx="2725784" cy="21945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5659863" y="5829678"/>
            <a:ext cx="5034264" cy="723500"/>
            <a:chOff x="4416640" y="1817337"/>
            <a:chExt cx="3623474" cy="723500"/>
          </a:xfrm>
          <a:solidFill>
            <a:schemeClr val="bg1"/>
          </a:solidFill>
        </p:grpSpPr>
        <p:sp>
          <p:nvSpPr>
            <p:cNvPr id="38" name="正方形/長方形 37"/>
            <p:cNvSpPr/>
            <p:nvPr/>
          </p:nvSpPr>
          <p:spPr>
            <a:xfrm>
              <a:off x="5282148" y="1894506"/>
              <a:ext cx="2757966" cy="646331"/>
            </a:xfrm>
            <a:prstGeom prst="rect">
              <a:avLst/>
            </a:prstGeom>
            <a:grpFill/>
            <a:ln w="2857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ja-JP" altLang="en-US" dirty="0" smtClean="0"/>
                <a:t>特異値分解</a:t>
              </a:r>
              <a:endParaRPr lang="en-US" altLang="ja-JP" dirty="0" smtClean="0"/>
            </a:p>
            <a:p>
              <a:r>
                <a:rPr lang="ja-JP" altLang="en-US" dirty="0" smtClean="0"/>
                <a:t>非零</a:t>
              </a:r>
              <a:r>
                <a:rPr lang="ja-JP" altLang="en-US" dirty="0"/>
                <a:t>特異値</a:t>
              </a:r>
              <a:r>
                <a:rPr lang="ja-JP" altLang="en-US" dirty="0" smtClean="0"/>
                <a:t>の数は</a:t>
              </a:r>
              <a:r>
                <a:rPr lang="en-US" altLang="ja-JP" dirty="0" err="1" smtClean="0"/>
                <a:t>rankA</a:t>
              </a:r>
              <a:r>
                <a:rPr lang="ja-JP" altLang="en-US" dirty="0"/>
                <a:t>と等しい</a:t>
              </a:r>
            </a:p>
          </p:txBody>
        </p:sp>
        <p:cxnSp>
          <p:nvCxnSpPr>
            <p:cNvPr id="39" name="直線矢印コネクタ 38"/>
            <p:cNvCxnSpPr>
              <a:stCxn id="38" idx="1"/>
            </p:cNvCxnSpPr>
            <p:nvPr/>
          </p:nvCxnSpPr>
          <p:spPr>
            <a:xfrm flipH="1" flipV="1">
              <a:off x="4416640" y="1817337"/>
              <a:ext cx="865509" cy="400335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オーディオ 4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59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84"/>
    </mc:Choice>
    <mc:Fallback xmlns="">
      <p:transition spd="slow" advTm="171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7.9|12|16.3|97.3|2.3|12.9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2|2.2|10.8|4.6|19.2|2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7.6|6.3|6.9|8.1|10.7|21.6|22.4|7.2|32.8|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7.5|7.2|17.2|4.8|12.4|1.8|17.5|12.2|5.1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2.1|19.8|21.3|9.6|38.9|13.8|20.8|29.3|2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0.3|33.2|11.7|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9|4.5|28|34.6|5.2|12.9|39.5|20.9|3.5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1482</Words>
  <Application>Microsoft Office PowerPoint</Application>
  <PresentationFormat>ワイド画面</PresentationFormat>
  <Paragraphs>112</Paragraphs>
  <Slides>9</Slides>
  <Notes>0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4" baseType="lpstr">
      <vt:lpstr>游ゴシック</vt:lpstr>
      <vt:lpstr>游ゴシック Light</vt:lpstr>
      <vt:lpstr>Arial</vt:lpstr>
      <vt:lpstr>Cambria Math</vt:lpstr>
      <vt:lpstr>Office テーマ</vt:lpstr>
      <vt:lpstr>今回のポイント（7,8）</vt:lpstr>
      <vt:lpstr>直交行列</vt:lpstr>
      <vt:lpstr>直交行列</vt:lpstr>
      <vt:lpstr>実対称行列</vt:lpstr>
      <vt:lpstr>スペクトル分解</vt:lpstr>
      <vt:lpstr>レポートのヒント</vt:lpstr>
      <vt:lpstr>直交補空間</vt:lpstr>
      <vt:lpstr>核と像</vt:lpstr>
      <vt:lpstr>線形代数Bを一枚でまとめる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今回のポイント（１）</dc:title>
  <dc:creator>徳永隆治</dc:creator>
  <cp:lastModifiedBy>徳永隆治</cp:lastModifiedBy>
  <cp:revision>83</cp:revision>
  <dcterms:created xsi:type="dcterms:W3CDTF">2020-04-08T04:01:53Z</dcterms:created>
  <dcterms:modified xsi:type="dcterms:W3CDTF">2020-04-20T08:50:57Z</dcterms:modified>
  <cp:contentStatus>最終版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