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3" r:id="rId4"/>
    <p:sldId id="264" r:id="rId5"/>
    <p:sldId id="265" r:id="rId6"/>
    <p:sldId id="266" r:id="rId7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2020/8/31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5579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2020/8/31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9287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2020/8/31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4758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2020/8/31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43127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2020/8/31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1954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2020/8/31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2957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2020/8/31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067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2020/8/31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8715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2020/8/31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670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2020/8/31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5019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2020/8/31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0577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45FA74-7FDB-4B7D-99E1-2D51A3F8475D}" type="datetimeFigureOut">
              <a:rPr kumimoji="1" lang="ja-JP" altLang="en-US" smtClean="0"/>
              <a:t>2020/8/31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9122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4a"/><Relationship Id="rId2" Type="http://schemas.microsoft.com/office/2007/relationships/media" Target="../media/media1.m4a"/><Relationship Id="rId1" Type="http://schemas.openxmlformats.org/officeDocument/2006/relationships/tags" Target="../tags/tag1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2" Type="http://schemas.microsoft.com/office/2007/relationships/media" Target="../media/media2.m4a"/><Relationship Id="rId1" Type="http://schemas.openxmlformats.org/officeDocument/2006/relationships/tags" Target="../tags/tag2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2" Type="http://schemas.microsoft.com/office/2007/relationships/media" Target="../media/media3.m4a"/><Relationship Id="rId1" Type="http://schemas.openxmlformats.org/officeDocument/2006/relationships/tags" Target="../tags/tag3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4a"/><Relationship Id="rId2" Type="http://schemas.microsoft.com/office/2007/relationships/media" Target="../media/media4.m4a"/><Relationship Id="rId1" Type="http://schemas.openxmlformats.org/officeDocument/2006/relationships/tags" Target="../tags/tag4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4a"/><Relationship Id="rId2" Type="http://schemas.microsoft.com/office/2007/relationships/media" Target="../media/media5.m4a"/><Relationship Id="rId1" Type="http://schemas.openxmlformats.org/officeDocument/2006/relationships/tags" Target="../tags/tag5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2" Type="http://schemas.microsoft.com/office/2007/relationships/media" Target="../media/media6.m4a"/><Relationship Id="rId1" Type="http://schemas.openxmlformats.org/officeDocument/2006/relationships/tags" Target="../tags/tag6.xml"/><Relationship Id="rId6" Type="http://schemas.openxmlformats.org/officeDocument/2006/relationships/image" Target="../media/image1.png"/><Relationship Id="rId5" Type="http://schemas.openxmlformats.org/officeDocument/2006/relationships/image" Target="../media/image51.png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235747" y="784905"/>
            <a:ext cx="9379132" cy="2387600"/>
          </a:xfrm>
        </p:spPr>
        <p:txBody>
          <a:bodyPr/>
          <a:lstStyle/>
          <a:p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対称行列と直交行列</a:t>
            </a:r>
            <a:endParaRPr kumimoji="1" lang="ja-JP" altLang="en-US" dirty="0"/>
          </a:p>
        </p:txBody>
      </p:sp>
      <p:sp>
        <p:nvSpPr>
          <p:cNvPr id="4" name="正方形/長方形 3"/>
          <p:cNvSpPr/>
          <p:nvPr/>
        </p:nvSpPr>
        <p:spPr>
          <a:xfrm>
            <a:off x="3781889" y="3884414"/>
            <a:ext cx="41088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dirty="0" smtClean="0"/>
              <a:t>キーワード</a:t>
            </a:r>
            <a:endParaRPr lang="en-US" altLang="ja-JP" dirty="0" smtClean="0"/>
          </a:p>
          <a:p>
            <a:r>
              <a:rPr lang="ja-JP" altLang="en-US" dirty="0"/>
              <a:t>直交</a:t>
            </a:r>
            <a:r>
              <a:rPr lang="ja-JP" altLang="en-US" dirty="0" smtClean="0"/>
              <a:t>行列</a:t>
            </a:r>
            <a:r>
              <a:rPr lang="ja-JP" altLang="en-US" dirty="0"/>
              <a:t>・</a:t>
            </a:r>
            <a:r>
              <a:rPr lang="ja-JP" altLang="en-US" dirty="0" smtClean="0"/>
              <a:t>対称行列・スペクトル分解</a:t>
            </a:r>
            <a:endParaRPr lang="ja-JP" altLang="en-US" dirty="0"/>
          </a:p>
        </p:txBody>
      </p:sp>
      <p:pic>
        <p:nvPicPr>
          <p:cNvPr id="6" name="オーディオ 5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067904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547"/>
    </mc:Choice>
    <mc:Fallback>
      <p:transition spd="slow" advTm="195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0545"/>
          </a:xfrm>
        </p:spPr>
        <p:txBody>
          <a:bodyPr/>
          <a:lstStyle/>
          <a:p>
            <a:pPr algn="ctr"/>
            <a:r>
              <a:rPr kumimoji="1" lang="ja-JP" altLang="en-US" dirty="0" smtClean="0"/>
              <a:t>直交行列</a:t>
            </a:r>
            <a:endParaRPr kumimoji="1" lang="ja-JP" altLang="en-US" dirty="0"/>
          </a:p>
        </p:txBody>
      </p:sp>
      <p:sp>
        <p:nvSpPr>
          <p:cNvPr id="3" name="正方形/長方形 2"/>
          <p:cNvSpPr/>
          <p:nvPr/>
        </p:nvSpPr>
        <p:spPr>
          <a:xfrm>
            <a:off x="1057300" y="1613687"/>
            <a:ext cx="7625146" cy="548413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 smtClean="0">
                <a:solidFill>
                  <a:schemeClr val="tx1"/>
                </a:solidFill>
              </a:rPr>
              <a:t>直交行列</a:t>
            </a:r>
            <a:r>
              <a:rPr lang="en-US" altLang="ja-JP" dirty="0" smtClean="0">
                <a:solidFill>
                  <a:schemeClr val="tx1"/>
                </a:solidFill>
              </a:rPr>
              <a:t>Q=[q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1</a:t>
            </a:r>
            <a:r>
              <a:rPr lang="en-US" altLang="ja-JP" dirty="0" smtClean="0">
                <a:solidFill>
                  <a:schemeClr val="tx1"/>
                </a:solidFill>
              </a:rPr>
              <a:t>|q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2</a:t>
            </a:r>
            <a:r>
              <a:rPr lang="en-US" altLang="ja-JP" dirty="0" smtClean="0">
                <a:solidFill>
                  <a:schemeClr val="tx1"/>
                </a:solidFill>
              </a:rPr>
              <a:t>|…|</a:t>
            </a:r>
            <a:r>
              <a:rPr lang="en-US" altLang="ja-JP" dirty="0" err="1" smtClean="0">
                <a:solidFill>
                  <a:schemeClr val="tx1"/>
                </a:solidFill>
              </a:rPr>
              <a:t>q</a:t>
            </a:r>
            <a:r>
              <a:rPr lang="en-US" altLang="ja-JP" baseline="-25000" dirty="0" err="1" smtClean="0">
                <a:solidFill>
                  <a:schemeClr val="tx1"/>
                </a:solidFill>
              </a:rPr>
              <a:t>n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 </a:t>
            </a:r>
            <a:r>
              <a:rPr kumimoji="1" lang="en-US" altLang="ja-JP" dirty="0" smtClean="0">
                <a:solidFill>
                  <a:schemeClr val="tx1"/>
                </a:solidFill>
              </a:rPr>
              <a:t>]</a:t>
            </a:r>
            <a:r>
              <a:rPr kumimoji="1" lang="ja-JP" altLang="en-US" dirty="0" smtClean="0">
                <a:solidFill>
                  <a:schemeClr val="tx1"/>
                </a:solidFill>
              </a:rPr>
              <a:t>：</a:t>
            </a:r>
            <a:r>
              <a:rPr lang="en-US" altLang="ja-JP" dirty="0">
                <a:solidFill>
                  <a:schemeClr val="tx1"/>
                </a:solidFill>
              </a:rPr>
              <a:t> </a:t>
            </a:r>
            <a:r>
              <a:rPr lang="ja-JP" altLang="en-US" dirty="0" smtClean="0">
                <a:solidFill>
                  <a:schemeClr val="tx1"/>
                </a:solidFill>
              </a:rPr>
              <a:t>列ベクトル</a:t>
            </a:r>
            <a:r>
              <a:rPr lang="en-US" altLang="ja-JP" dirty="0" smtClean="0">
                <a:solidFill>
                  <a:schemeClr val="tx1"/>
                </a:solidFill>
              </a:rPr>
              <a:t>{q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1</a:t>
            </a:r>
            <a:r>
              <a:rPr lang="en-US" altLang="ja-JP" dirty="0" smtClean="0">
                <a:solidFill>
                  <a:schemeClr val="tx1"/>
                </a:solidFill>
              </a:rPr>
              <a:t>,q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2</a:t>
            </a:r>
            <a:r>
              <a:rPr lang="en-US" altLang="ja-JP" dirty="0" smtClean="0">
                <a:solidFill>
                  <a:schemeClr val="tx1"/>
                </a:solidFill>
              </a:rPr>
              <a:t>,…,</a:t>
            </a:r>
            <a:r>
              <a:rPr lang="en-US" altLang="ja-JP" dirty="0" err="1" smtClean="0">
                <a:solidFill>
                  <a:schemeClr val="tx1"/>
                </a:solidFill>
              </a:rPr>
              <a:t>q</a:t>
            </a:r>
            <a:r>
              <a:rPr lang="en-US" altLang="ja-JP" baseline="-25000" dirty="0" err="1" smtClean="0">
                <a:solidFill>
                  <a:schemeClr val="tx1"/>
                </a:solidFill>
              </a:rPr>
              <a:t>n</a:t>
            </a:r>
            <a:r>
              <a:rPr lang="en-US" altLang="ja-JP" dirty="0" smtClean="0">
                <a:solidFill>
                  <a:schemeClr val="tx1"/>
                </a:solidFill>
              </a:rPr>
              <a:t>}</a:t>
            </a:r>
            <a:r>
              <a:rPr lang="ja-JP" altLang="en-US" dirty="0" smtClean="0">
                <a:solidFill>
                  <a:schemeClr val="tx1"/>
                </a:solidFill>
              </a:rPr>
              <a:t>が正規直交系をなす</a:t>
            </a:r>
            <a:endParaRPr lang="en-US" altLang="ja-JP" baseline="30000" dirty="0" smtClean="0">
              <a:solidFill>
                <a:schemeClr val="tx1"/>
              </a:solidFill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1057299" y="2854426"/>
            <a:ext cx="7886403" cy="54841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dirty="0">
                <a:solidFill>
                  <a:schemeClr val="tx1"/>
                </a:solidFill>
              </a:rPr>
              <a:t>・</a:t>
            </a:r>
            <a:r>
              <a:rPr lang="en-US" altLang="ja-JP" dirty="0" smtClean="0">
                <a:solidFill>
                  <a:schemeClr val="tx1"/>
                </a:solidFill>
              </a:rPr>
              <a:t>Q</a:t>
            </a:r>
            <a:r>
              <a:rPr lang="en-US" altLang="ja-JP" baseline="30000" dirty="0" smtClean="0">
                <a:solidFill>
                  <a:schemeClr val="tx1"/>
                </a:solidFill>
              </a:rPr>
              <a:t>T</a:t>
            </a:r>
            <a:r>
              <a:rPr lang="en-US" altLang="ja-JP" dirty="0" smtClean="0">
                <a:solidFill>
                  <a:schemeClr val="tx1"/>
                </a:solidFill>
              </a:rPr>
              <a:t>Q</a:t>
            </a:r>
            <a:r>
              <a:rPr lang="ja-JP" altLang="en-US" dirty="0" smtClean="0">
                <a:solidFill>
                  <a:schemeClr val="tx1"/>
                </a:solidFill>
              </a:rPr>
              <a:t>は直接計算すれば、正規直交性から</a:t>
            </a:r>
            <a:r>
              <a:rPr lang="en-US" altLang="ja-JP" dirty="0" smtClean="0">
                <a:solidFill>
                  <a:schemeClr val="tx1"/>
                </a:solidFill>
              </a:rPr>
              <a:t>[q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1</a:t>
            </a:r>
            <a:r>
              <a:rPr lang="en-US" altLang="ja-JP" dirty="0" smtClean="0">
                <a:solidFill>
                  <a:schemeClr val="tx1"/>
                </a:solidFill>
              </a:rPr>
              <a:t>|q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2</a:t>
            </a:r>
            <a:r>
              <a:rPr lang="en-US" altLang="ja-JP" dirty="0" smtClean="0">
                <a:solidFill>
                  <a:schemeClr val="tx1"/>
                </a:solidFill>
              </a:rPr>
              <a:t>|…|</a:t>
            </a:r>
            <a:r>
              <a:rPr lang="en-US" altLang="ja-JP" dirty="0" err="1" smtClean="0">
                <a:solidFill>
                  <a:schemeClr val="tx1"/>
                </a:solidFill>
              </a:rPr>
              <a:t>q</a:t>
            </a:r>
            <a:r>
              <a:rPr lang="en-US" altLang="ja-JP" baseline="-25000" dirty="0" err="1" smtClean="0">
                <a:solidFill>
                  <a:schemeClr val="tx1"/>
                </a:solidFill>
              </a:rPr>
              <a:t>n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 </a:t>
            </a:r>
            <a:r>
              <a:rPr kumimoji="1" lang="en-US" altLang="ja-JP" dirty="0" smtClean="0">
                <a:solidFill>
                  <a:schemeClr val="tx1"/>
                </a:solidFill>
              </a:rPr>
              <a:t>]</a:t>
            </a:r>
            <a:r>
              <a:rPr lang="en-US" altLang="ja-JP" baseline="30000" dirty="0" smtClean="0">
                <a:solidFill>
                  <a:schemeClr val="tx1"/>
                </a:solidFill>
              </a:rPr>
              <a:t>T</a:t>
            </a:r>
            <a:r>
              <a:rPr lang="ja-JP" altLang="en-US" baseline="30000" dirty="0" smtClean="0">
                <a:solidFill>
                  <a:schemeClr val="tx1"/>
                </a:solidFill>
              </a:rPr>
              <a:t>　</a:t>
            </a:r>
            <a:r>
              <a:rPr lang="en-US" altLang="ja-JP" dirty="0" smtClean="0">
                <a:solidFill>
                  <a:schemeClr val="tx1"/>
                </a:solidFill>
              </a:rPr>
              <a:t>[q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1</a:t>
            </a:r>
            <a:r>
              <a:rPr lang="en-US" altLang="ja-JP" dirty="0" smtClean="0">
                <a:solidFill>
                  <a:schemeClr val="tx1"/>
                </a:solidFill>
              </a:rPr>
              <a:t>|q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2</a:t>
            </a:r>
            <a:r>
              <a:rPr lang="en-US" altLang="ja-JP" dirty="0">
                <a:solidFill>
                  <a:schemeClr val="tx1"/>
                </a:solidFill>
              </a:rPr>
              <a:t>|…|</a:t>
            </a:r>
            <a:r>
              <a:rPr lang="en-US" altLang="ja-JP" dirty="0" err="1">
                <a:solidFill>
                  <a:schemeClr val="tx1"/>
                </a:solidFill>
              </a:rPr>
              <a:t>q</a:t>
            </a:r>
            <a:r>
              <a:rPr lang="en-US" altLang="ja-JP" baseline="-25000" dirty="0" err="1">
                <a:solidFill>
                  <a:schemeClr val="tx1"/>
                </a:solidFill>
              </a:rPr>
              <a:t>n</a:t>
            </a:r>
            <a:r>
              <a:rPr lang="en-US" altLang="ja-JP" baseline="-25000" dirty="0">
                <a:solidFill>
                  <a:schemeClr val="tx1"/>
                </a:solidFill>
              </a:rPr>
              <a:t> </a:t>
            </a:r>
            <a:r>
              <a:rPr lang="en-US" altLang="ja-JP" dirty="0" smtClean="0">
                <a:solidFill>
                  <a:schemeClr val="tx1"/>
                </a:solidFill>
              </a:rPr>
              <a:t>]=I</a:t>
            </a:r>
            <a:endParaRPr lang="en-US" altLang="ja-JP" baseline="30000" dirty="0" smtClean="0">
              <a:solidFill>
                <a:schemeClr val="tx1"/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1057299" y="2306013"/>
            <a:ext cx="4333307" cy="54841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dirty="0" smtClean="0">
                <a:solidFill>
                  <a:schemeClr val="tx1"/>
                </a:solidFill>
              </a:rPr>
              <a:t>性質１　</a:t>
            </a:r>
            <a:r>
              <a:rPr lang="en-US" altLang="ja-JP" dirty="0" smtClean="0">
                <a:solidFill>
                  <a:schemeClr val="tx1"/>
                </a:solidFill>
              </a:rPr>
              <a:t>Q</a:t>
            </a:r>
            <a:r>
              <a:rPr lang="en-US" altLang="ja-JP" baseline="30000" dirty="0" smtClean="0">
                <a:solidFill>
                  <a:schemeClr val="tx1"/>
                </a:solidFill>
              </a:rPr>
              <a:t>-1</a:t>
            </a:r>
            <a:r>
              <a:rPr lang="en-US" altLang="ja-JP" dirty="0" smtClean="0">
                <a:solidFill>
                  <a:schemeClr val="tx1"/>
                </a:solidFill>
              </a:rPr>
              <a:t>= Q</a:t>
            </a:r>
            <a:r>
              <a:rPr lang="en-US" altLang="ja-JP" baseline="30000" dirty="0" smtClean="0">
                <a:solidFill>
                  <a:schemeClr val="tx1"/>
                </a:solidFill>
              </a:rPr>
              <a:t>T</a:t>
            </a:r>
            <a:r>
              <a:rPr lang="ja-JP" altLang="en-US" baseline="30000" dirty="0" smtClean="0">
                <a:solidFill>
                  <a:schemeClr val="tx1"/>
                </a:solidFill>
              </a:rPr>
              <a:t>　</a:t>
            </a:r>
            <a:r>
              <a:rPr lang="en-US" altLang="ja-JP" dirty="0" smtClean="0">
                <a:solidFill>
                  <a:schemeClr val="tx1"/>
                </a:solidFill>
              </a:rPr>
              <a:t>(</a:t>
            </a:r>
            <a:r>
              <a:rPr lang="ja-JP" altLang="en-US" dirty="0" smtClean="0">
                <a:solidFill>
                  <a:schemeClr val="tx1"/>
                </a:solidFill>
              </a:rPr>
              <a:t>逆行列は転置行列</a:t>
            </a:r>
            <a:r>
              <a:rPr lang="en-US" altLang="ja-JP" dirty="0" smtClean="0">
                <a:solidFill>
                  <a:schemeClr val="tx1"/>
                </a:solidFill>
              </a:rPr>
              <a:t>)</a:t>
            </a:r>
            <a:endParaRPr lang="en-US" altLang="ja-JP" baseline="30000" dirty="0">
              <a:solidFill>
                <a:schemeClr val="tx1"/>
              </a:solidFill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1057298" y="3402839"/>
            <a:ext cx="8644051" cy="1073361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dirty="0">
                <a:solidFill>
                  <a:schemeClr val="tx1"/>
                </a:solidFill>
              </a:rPr>
              <a:t>・</a:t>
            </a:r>
            <a:r>
              <a:rPr lang="ja-JP" altLang="en-US" dirty="0" smtClean="0">
                <a:solidFill>
                  <a:schemeClr val="tx1"/>
                </a:solidFill>
              </a:rPr>
              <a:t>逆の場合、</a:t>
            </a:r>
            <a:r>
              <a:rPr lang="en-US" altLang="ja-JP" dirty="0" smtClean="0">
                <a:solidFill>
                  <a:schemeClr val="tx1"/>
                </a:solidFill>
              </a:rPr>
              <a:t>QQ</a:t>
            </a:r>
            <a:r>
              <a:rPr lang="en-US" altLang="ja-JP" baseline="30000" dirty="0" smtClean="0">
                <a:solidFill>
                  <a:schemeClr val="tx1"/>
                </a:solidFill>
              </a:rPr>
              <a:t>T</a:t>
            </a:r>
            <a:r>
              <a:rPr lang="en-US" altLang="ja-JP" dirty="0" smtClean="0">
                <a:solidFill>
                  <a:schemeClr val="tx1"/>
                </a:solidFill>
              </a:rPr>
              <a:t>=[q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1</a:t>
            </a:r>
            <a:r>
              <a:rPr lang="en-US" altLang="ja-JP" dirty="0" smtClean="0">
                <a:solidFill>
                  <a:schemeClr val="tx1"/>
                </a:solidFill>
              </a:rPr>
              <a:t>|q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2</a:t>
            </a:r>
            <a:r>
              <a:rPr lang="en-US" altLang="ja-JP" dirty="0" smtClean="0">
                <a:solidFill>
                  <a:schemeClr val="tx1"/>
                </a:solidFill>
              </a:rPr>
              <a:t>|…|</a:t>
            </a:r>
            <a:r>
              <a:rPr lang="en-US" altLang="ja-JP" dirty="0" err="1" smtClean="0">
                <a:solidFill>
                  <a:schemeClr val="tx1"/>
                </a:solidFill>
              </a:rPr>
              <a:t>q</a:t>
            </a:r>
            <a:r>
              <a:rPr lang="en-US" altLang="ja-JP" baseline="-25000" dirty="0" err="1" smtClean="0">
                <a:solidFill>
                  <a:schemeClr val="tx1"/>
                </a:solidFill>
              </a:rPr>
              <a:t>n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 </a:t>
            </a:r>
            <a:r>
              <a:rPr kumimoji="1" lang="en-US" altLang="ja-JP" dirty="0" smtClean="0">
                <a:solidFill>
                  <a:schemeClr val="tx1"/>
                </a:solidFill>
              </a:rPr>
              <a:t>]</a:t>
            </a:r>
            <a:r>
              <a:rPr lang="en-US" altLang="ja-JP" dirty="0" smtClean="0">
                <a:solidFill>
                  <a:schemeClr val="tx1"/>
                </a:solidFill>
              </a:rPr>
              <a:t>[q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1</a:t>
            </a:r>
            <a:r>
              <a:rPr lang="en-US" altLang="ja-JP" dirty="0" smtClean="0">
                <a:solidFill>
                  <a:schemeClr val="tx1"/>
                </a:solidFill>
              </a:rPr>
              <a:t>|q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2</a:t>
            </a:r>
            <a:r>
              <a:rPr lang="en-US" altLang="ja-JP" dirty="0">
                <a:solidFill>
                  <a:schemeClr val="tx1"/>
                </a:solidFill>
              </a:rPr>
              <a:t>|…|</a:t>
            </a:r>
            <a:r>
              <a:rPr lang="en-US" altLang="ja-JP" dirty="0" err="1">
                <a:solidFill>
                  <a:schemeClr val="tx1"/>
                </a:solidFill>
              </a:rPr>
              <a:t>q</a:t>
            </a:r>
            <a:r>
              <a:rPr lang="en-US" altLang="ja-JP" baseline="-25000" dirty="0" err="1">
                <a:solidFill>
                  <a:schemeClr val="tx1"/>
                </a:solidFill>
              </a:rPr>
              <a:t>n</a:t>
            </a:r>
            <a:r>
              <a:rPr lang="en-US" altLang="ja-JP" baseline="-25000" dirty="0">
                <a:solidFill>
                  <a:schemeClr val="tx1"/>
                </a:solidFill>
              </a:rPr>
              <a:t> </a:t>
            </a:r>
            <a:r>
              <a:rPr lang="en-US" altLang="ja-JP" dirty="0" smtClean="0">
                <a:solidFill>
                  <a:schemeClr val="tx1"/>
                </a:solidFill>
              </a:rPr>
              <a:t>]</a:t>
            </a:r>
            <a:r>
              <a:rPr lang="en-US" altLang="ja-JP" baseline="30000" dirty="0" smtClean="0">
                <a:solidFill>
                  <a:schemeClr val="tx1"/>
                </a:solidFill>
              </a:rPr>
              <a:t>T </a:t>
            </a:r>
            <a:r>
              <a:rPr lang="en-US" altLang="ja-JP" dirty="0" smtClean="0">
                <a:solidFill>
                  <a:schemeClr val="tx1"/>
                </a:solidFill>
              </a:rPr>
              <a:t>=</a:t>
            </a:r>
            <a:r>
              <a:rPr lang="en-US" altLang="ja-JP" dirty="0">
                <a:solidFill>
                  <a:schemeClr val="tx1"/>
                </a:solidFill>
              </a:rPr>
              <a:t> q</a:t>
            </a:r>
            <a:r>
              <a:rPr lang="en-US" altLang="ja-JP" baseline="-25000" dirty="0">
                <a:solidFill>
                  <a:schemeClr val="tx1"/>
                </a:solidFill>
              </a:rPr>
              <a:t>1</a:t>
            </a:r>
            <a:r>
              <a:rPr lang="en-US" altLang="ja-JP" dirty="0" smtClean="0">
                <a:solidFill>
                  <a:schemeClr val="tx1"/>
                </a:solidFill>
              </a:rPr>
              <a:t>q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1</a:t>
            </a:r>
            <a:r>
              <a:rPr lang="en-US" altLang="ja-JP" baseline="30000" dirty="0" smtClean="0">
                <a:solidFill>
                  <a:schemeClr val="tx1"/>
                </a:solidFill>
              </a:rPr>
              <a:t>T </a:t>
            </a:r>
            <a:r>
              <a:rPr lang="en-US" altLang="ja-JP" dirty="0" smtClean="0">
                <a:solidFill>
                  <a:schemeClr val="tx1"/>
                </a:solidFill>
              </a:rPr>
              <a:t>+q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2</a:t>
            </a:r>
            <a:r>
              <a:rPr lang="en-US" altLang="ja-JP" dirty="0" smtClean="0">
                <a:solidFill>
                  <a:schemeClr val="tx1"/>
                </a:solidFill>
              </a:rPr>
              <a:t>q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2</a:t>
            </a:r>
            <a:r>
              <a:rPr lang="en-US" altLang="ja-JP" baseline="30000" dirty="0" smtClean="0">
                <a:solidFill>
                  <a:schemeClr val="tx1"/>
                </a:solidFill>
              </a:rPr>
              <a:t>T </a:t>
            </a:r>
            <a:r>
              <a:rPr lang="en-US" altLang="ja-JP" dirty="0" smtClean="0">
                <a:solidFill>
                  <a:schemeClr val="tx1"/>
                </a:solidFill>
              </a:rPr>
              <a:t>+…+</a:t>
            </a:r>
            <a:r>
              <a:rPr lang="en-US" altLang="ja-JP" dirty="0" err="1" smtClean="0">
                <a:solidFill>
                  <a:schemeClr val="tx1"/>
                </a:solidFill>
              </a:rPr>
              <a:t>q</a:t>
            </a:r>
            <a:r>
              <a:rPr lang="en-US" altLang="ja-JP" baseline="-25000" dirty="0" err="1" smtClean="0">
                <a:solidFill>
                  <a:schemeClr val="tx1"/>
                </a:solidFill>
              </a:rPr>
              <a:t>n</a:t>
            </a:r>
            <a:r>
              <a:rPr lang="en-US" altLang="ja-JP" dirty="0" err="1" smtClean="0">
                <a:solidFill>
                  <a:schemeClr val="tx1"/>
                </a:solidFill>
              </a:rPr>
              <a:t>q</a:t>
            </a:r>
            <a:r>
              <a:rPr lang="en-US" altLang="ja-JP" baseline="-25000" dirty="0" err="1" smtClean="0">
                <a:solidFill>
                  <a:schemeClr val="tx1"/>
                </a:solidFill>
              </a:rPr>
              <a:t>n</a:t>
            </a:r>
            <a:r>
              <a:rPr lang="en-US" altLang="ja-JP" baseline="30000" dirty="0" err="1" smtClean="0">
                <a:solidFill>
                  <a:schemeClr val="tx1"/>
                </a:solidFill>
              </a:rPr>
              <a:t>T</a:t>
            </a:r>
            <a:r>
              <a:rPr lang="ja-JP" altLang="en-US" dirty="0" smtClean="0">
                <a:solidFill>
                  <a:schemeClr val="tx1"/>
                </a:solidFill>
              </a:rPr>
              <a:t>を使う。</a:t>
            </a:r>
            <a:endParaRPr lang="en-US" altLang="ja-JP" dirty="0" smtClean="0">
              <a:solidFill>
                <a:schemeClr val="tx1"/>
              </a:solidFill>
            </a:endParaRPr>
          </a:p>
          <a:p>
            <a:r>
              <a:rPr lang="ja-JP" altLang="en-US" dirty="0" smtClean="0">
                <a:solidFill>
                  <a:schemeClr val="tx1"/>
                </a:solidFill>
              </a:rPr>
              <a:t>　任意のベクトル</a:t>
            </a:r>
            <a:r>
              <a:rPr lang="en-US" altLang="ja-JP" dirty="0" smtClean="0">
                <a:solidFill>
                  <a:schemeClr val="tx1"/>
                </a:solidFill>
              </a:rPr>
              <a:t>x</a:t>
            </a:r>
            <a:r>
              <a:rPr lang="ja-JP" altLang="en-US" dirty="0" smtClean="0">
                <a:solidFill>
                  <a:schemeClr val="tx1"/>
                </a:solidFill>
              </a:rPr>
              <a:t>は</a:t>
            </a:r>
            <a:endParaRPr lang="en-US" altLang="ja-JP" dirty="0" smtClean="0">
              <a:solidFill>
                <a:schemeClr val="tx1"/>
              </a:solidFill>
            </a:endParaRPr>
          </a:p>
          <a:p>
            <a:r>
              <a:rPr lang="en-US" altLang="ja-JP" dirty="0" smtClean="0">
                <a:solidFill>
                  <a:schemeClr val="tx1"/>
                </a:solidFill>
              </a:rPr>
              <a:t>	</a:t>
            </a:r>
            <a:r>
              <a:rPr lang="en-US" altLang="ja-JP" dirty="0" err="1" smtClean="0">
                <a:solidFill>
                  <a:schemeClr val="tx1"/>
                </a:solidFill>
              </a:rPr>
              <a:t>QQ</a:t>
            </a:r>
            <a:r>
              <a:rPr lang="en-US" altLang="ja-JP" baseline="30000" dirty="0" err="1" smtClean="0">
                <a:solidFill>
                  <a:schemeClr val="tx1"/>
                </a:solidFill>
              </a:rPr>
              <a:t>T</a:t>
            </a:r>
            <a:r>
              <a:rPr lang="en-US" altLang="ja-JP" dirty="0" err="1" smtClean="0">
                <a:solidFill>
                  <a:schemeClr val="tx1"/>
                </a:solidFill>
              </a:rPr>
              <a:t>x</a:t>
            </a:r>
            <a:r>
              <a:rPr lang="en-US" altLang="ja-JP" dirty="0" smtClean="0">
                <a:solidFill>
                  <a:schemeClr val="tx1"/>
                </a:solidFill>
              </a:rPr>
              <a:t> </a:t>
            </a:r>
            <a:r>
              <a:rPr lang="en-US" altLang="ja-JP" dirty="0">
                <a:solidFill>
                  <a:schemeClr val="tx1"/>
                </a:solidFill>
              </a:rPr>
              <a:t>= </a:t>
            </a:r>
            <a:r>
              <a:rPr lang="en-US" altLang="ja-JP" dirty="0" smtClean="0">
                <a:solidFill>
                  <a:srgbClr val="FF0000"/>
                </a:solidFill>
              </a:rPr>
              <a:t>q</a:t>
            </a:r>
            <a:r>
              <a:rPr lang="en-US" altLang="ja-JP" baseline="-25000" dirty="0" smtClean="0">
                <a:solidFill>
                  <a:srgbClr val="FF0000"/>
                </a:solidFill>
              </a:rPr>
              <a:t>1</a:t>
            </a:r>
            <a:r>
              <a:rPr lang="en-US" altLang="ja-JP" dirty="0" smtClean="0">
                <a:solidFill>
                  <a:srgbClr val="FF0000"/>
                </a:solidFill>
              </a:rPr>
              <a:t>(q</a:t>
            </a:r>
            <a:r>
              <a:rPr lang="en-US" altLang="ja-JP" baseline="-25000" dirty="0" smtClean="0">
                <a:solidFill>
                  <a:srgbClr val="FF0000"/>
                </a:solidFill>
              </a:rPr>
              <a:t>1</a:t>
            </a:r>
            <a:r>
              <a:rPr lang="en-US" altLang="ja-JP" baseline="30000" dirty="0" smtClean="0">
                <a:solidFill>
                  <a:srgbClr val="FF0000"/>
                </a:solidFill>
              </a:rPr>
              <a:t>T</a:t>
            </a:r>
            <a:r>
              <a:rPr lang="en-US" altLang="ja-JP" dirty="0" smtClean="0">
                <a:solidFill>
                  <a:srgbClr val="FF0000"/>
                </a:solidFill>
              </a:rPr>
              <a:t>x) +q</a:t>
            </a:r>
            <a:r>
              <a:rPr lang="en-US" altLang="ja-JP" baseline="-25000" dirty="0" smtClean="0">
                <a:solidFill>
                  <a:srgbClr val="FF0000"/>
                </a:solidFill>
              </a:rPr>
              <a:t>2</a:t>
            </a:r>
            <a:r>
              <a:rPr lang="en-US" altLang="ja-JP" dirty="0" smtClean="0">
                <a:solidFill>
                  <a:srgbClr val="FF0000"/>
                </a:solidFill>
              </a:rPr>
              <a:t>(q</a:t>
            </a:r>
            <a:r>
              <a:rPr lang="en-US" altLang="ja-JP" baseline="-25000" dirty="0" smtClean="0">
                <a:solidFill>
                  <a:srgbClr val="FF0000"/>
                </a:solidFill>
              </a:rPr>
              <a:t>2</a:t>
            </a:r>
            <a:r>
              <a:rPr lang="en-US" altLang="ja-JP" baseline="30000" dirty="0" smtClean="0">
                <a:solidFill>
                  <a:srgbClr val="FF0000"/>
                </a:solidFill>
              </a:rPr>
              <a:t>T</a:t>
            </a:r>
            <a:r>
              <a:rPr lang="en-US" altLang="ja-JP" dirty="0" smtClean="0">
                <a:solidFill>
                  <a:srgbClr val="FF0000"/>
                </a:solidFill>
              </a:rPr>
              <a:t>x)</a:t>
            </a:r>
            <a:r>
              <a:rPr lang="en-US" altLang="ja-JP" baseline="30000" dirty="0" smtClean="0">
                <a:solidFill>
                  <a:srgbClr val="FF0000"/>
                </a:solidFill>
              </a:rPr>
              <a:t> </a:t>
            </a:r>
            <a:r>
              <a:rPr lang="en-US" altLang="ja-JP" dirty="0">
                <a:solidFill>
                  <a:srgbClr val="FF0000"/>
                </a:solidFill>
              </a:rPr>
              <a:t>+…+</a:t>
            </a:r>
            <a:r>
              <a:rPr lang="en-US" altLang="ja-JP" dirty="0" err="1" smtClean="0">
                <a:solidFill>
                  <a:srgbClr val="FF0000"/>
                </a:solidFill>
              </a:rPr>
              <a:t>q</a:t>
            </a:r>
            <a:r>
              <a:rPr lang="en-US" altLang="ja-JP" baseline="-25000" dirty="0" err="1" smtClean="0">
                <a:solidFill>
                  <a:srgbClr val="FF0000"/>
                </a:solidFill>
              </a:rPr>
              <a:t>n</a:t>
            </a:r>
            <a:r>
              <a:rPr lang="en-US" altLang="ja-JP" dirty="0">
                <a:solidFill>
                  <a:srgbClr val="FF0000"/>
                </a:solidFill>
              </a:rPr>
              <a:t>(</a:t>
            </a:r>
            <a:r>
              <a:rPr lang="en-US" altLang="ja-JP" dirty="0" err="1" smtClean="0">
                <a:solidFill>
                  <a:srgbClr val="FF0000"/>
                </a:solidFill>
              </a:rPr>
              <a:t>q</a:t>
            </a:r>
            <a:r>
              <a:rPr lang="en-US" altLang="ja-JP" baseline="-25000" dirty="0" err="1" smtClean="0">
                <a:solidFill>
                  <a:srgbClr val="FF0000"/>
                </a:solidFill>
              </a:rPr>
              <a:t>n</a:t>
            </a:r>
            <a:r>
              <a:rPr lang="en-US" altLang="ja-JP" baseline="30000" dirty="0" err="1" smtClean="0">
                <a:solidFill>
                  <a:srgbClr val="FF0000"/>
                </a:solidFill>
              </a:rPr>
              <a:t>T</a:t>
            </a:r>
            <a:r>
              <a:rPr lang="en-US" altLang="ja-JP" dirty="0" err="1" smtClean="0">
                <a:solidFill>
                  <a:srgbClr val="FF0000"/>
                </a:solidFill>
              </a:rPr>
              <a:t>x</a:t>
            </a:r>
            <a:r>
              <a:rPr lang="en-US" altLang="ja-JP" dirty="0" smtClean="0">
                <a:solidFill>
                  <a:srgbClr val="FF0000"/>
                </a:solidFill>
              </a:rPr>
              <a:t>)</a:t>
            </a:r>
            <a:r>
              <a:rPr lang="en-US" altLang="ja-JP" dirty="0" smtClean="0">
                <a:solidFill>
                  <a:schemeClr val="tx1"/>
                </a:solidFill>
              </a:rPr>
              <a:t>=x</a:t>
            </a:r>
            <a:r>
              <a:rPr lang="ja-JP" altLang="en-US" dirty="0" smtClean="0">
                <a:solidFill>
                  <a:schemeClr val="tx1"/>
                </a:solidFill>
              </a:rPr>
              <a:t>から</a:t>
            </a:r>
            <a:r>
              <a:rPr lang="en-US" altLang="ja-JP" dirty="0" smtClean="0">
                <a:solidFill>
                  <a:schemeClr val="tx1"/>
                </a:solidFill>
              </a:rPr>
              <a:t>QQ</a:t>
            </a:r>
            <a:r>
              <a:rPr lang="en-US" altLang="ja-JP" baseline="30000" dirty="0" smtClean="0">
                <a:solidFill>
                  <a:schemeClr val="tx1"/>
                </a:solidFill>
              </a:rPr>
              <a:t>T</a:t>
            </a:r>
            <a:r>
              <a:rPr lang="en-US" altLang="ja-JP" dirty="0">
                <a:solidFill>
                  <a:schemeClr val="tx1"/>
                </a:solidFill>
              </a:rPr>
              <a:t>=I</a:t>
            </a:r>
            <a:endParaRPr lang="en-US" altLang="ja-JP" dirty="0" smtClean="0">
              <a:solidFill>
                <a:schemeClr val="tx1"/>
              </a:solidFill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5390606" y="4448670"/>
            <a:ext cx="4467497" cy="445547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 smtClean="0">
                <a:solidFill>
                  <a:schemeClr val="tx1"/>
                </a:solidFill>
              </a:rPr>
              <a:t>☜ポイント　</a:t>
            </a:r>
            <a:r>
              <a:rPr lang="en-US" altLang="ja-JP" sz="1400" dirty="0" smtClean="0">
                <a:solidFill>
                  <a:schemeClr val="tx1"/>
                </a:solidFill>
              </a:rPr>
              <a:t>x</a:t>
            </a:r>
            <a:r>
              <a:rPr lang="ja-JP" altLang="en-US" sz="1400" dirty="0" smtClean="0">
                <a:solidFill>
                  <a:schemeClr val="tx1"/>
                </a:solidFill>
              </a:rPr>
              <a:t>を</a:t>
            </a:r>
            <a:r>
              <a:rPr lang="ja-JP" altLang="en-US" sz="1400" dirty="0">
                <a:solidFill>
                  <a:schemeClr val="tx1"/>
                </a:solidFill>
              </a:rPr>
              <a:t>正規直交</a:t>
            </a:r>
            <a:r>
              <a:rPr lang="ja-JP" altLang="en-US" sz="1400" dirty="0" smtClean="0">
                <a:solidFill>
                  <a:schemeClr val="tx1"/>
                </a:solidFill>
              </a:rPr>
              <a:t>系に変換しているだけ</a:t>
            </a:r>
            <a:endParaRPr lang="en-US" altLang="ja-JP" sz="1400" dirty="0" smtClean="0">
              <a:solidFill>
                <a:schemeClr val="tx1"/>
              </a:solidFill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1057298" y="5029189"/>
            <a:ext cx="4202678" cy="54841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dirty="0" smtClean="0">
                <a:solidFill>
                  <a:schemeClr val="tx1"/>
                </a:solidFill>
              </a:rPr>
              <a:t>性質２　</a:t>
            </a:r>
            <a:r>
              <a:rPr lang="en-US" altLang="ja-JP" dirty="0" smtClean="0">
                <a:solidFill>
                  <a:schemeClr val="tx1"/>
                </a:solidFill>
              </a:rPr>
              <a:t>||</a:t>
            </a:r>
            <a:r>
              <a:rPr lang="en-US" altLang="ja-JP" dirty="0" err="1" smtClean="0">
                <a:solidFill>
                  <a:schemeClr val="tx1"/>
                </a:solidFill>
              </a:rPr>
              <a:t>Qx</a:t>
            </a:r>
            <a:r>
              <a:rPr lang="en-US" altLang="ja-JP" dirty="0" smtClean="0">
                <a:solidFill>
                  <a:schemeClr val="tx1"/>
                </a:solidFill>
              </a:rPr>
              <a:t>|| = ||x||</a:t>
            </a:r>
            <a:r>
              <a:rPr lang="ja-JP" altLang="en-US" dirty="0" smtClean="0">
                <a:solidFill>
                  <a:schemeClr val="tx1"/>
                </a:solidFill>
              </a:rPr>
              <a:t>　</a:t>
            </a:r>
            <a:r>
              <a:rPr lang="en-US" altLang="ja-JP" dirty="0" smtClean="0">
                <a:solidFill>
                  <a:schemeClr val="tx1"/>
                </a:solidFill>
              </a:rPr>
              <a:t>(</a:t>
            </a:r>
            <a:r>
              <a:rPr lang="ja-JP" altLang="en-US" dirty="0" smtClean="0">
                <a:solidFill>
                  <a:schemeClr val="tx1"/>
                </a:solidFill>
              </a:rPr>
              <a:t>等長</a:t>
            </a:r>
            <a:r>
              <a:rPr lang="ja-JP" altLang="en-US" dirty="0">
                <a:solidFill>
                  <a:schemeClr val="tx1"/>
                </a:solidFill>
              </a:rPr>
              <a:t>変換</a:t>
            </a:r>
            <a:r>
              <a:rPr lang="en-US" altLang="ja-JP" dirty="0" smtClean="0">
                <a:solidFill>
                  <a:schemeClr val="tx1"/>
                </a:solidFill>
              </a:rPr>
              <a:t>)</a:t>
            </a:r>
            <a:endParaRPr lang="en-US" altLang="ja-JP" baseline="30000" dirty="0" smtClean="0">
              <a:solidFill>
                <a:schemeClr val="tx1"/>
              </a:solidFill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1057299" y="5577602"/>
            <a:ext cx="7886403" cy="54841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dirty="0" smtClean="0">
                <a:solidFill>
                  <a:schemeClr val="tx1"/>
                </a:solidFill>
              </a:rPr>
              <a:t>・</a:t>
            </a:r>
            <a:r>
              <a:rPr lang="en-US" altLang="ja-JP" dirty="0">
                <a:solidFill>
                  <a:schemeClr val="tx1"/>
                </a:solidFill>
              </a:rPr>
              <a:t> ||</a:t>
            </a:r>
            <a:r>
              <a:rPr lang="en-US" altLang="ja-JP" dirty="0" err="1">
                <a:solidFill>
                  <a:schemeClr val="tx1"/>
                </a:solidFill>
              </a:rPr>
              <a:t>Qx</a:t>
            </a:r>
            <a:r>
              <a:rPr lang="en-US" altLang="ja-JP" dirty="0" smtClean="0">
                <a:solidFill>
                  <a:schemeClr val="tx1"/>
                </a:solidFill>
              </a:rPr>
              <a:t>||</a:t>
            </a:r>
            <a:r>
              <a:rPr lang="en-US" altLang="ja-JP" baseline="30000" dirty="0" smtClean="0">
                <a:solidFill>
                  <a:schemeClr val="tx1"/>
                </a:solidFill>
              </a:rPr>
              <a:t>2</a:t>
            </a:r>
            <a:r>
              <a:rPr lang="en-US" altLang="ja-JP" dirty="0" smtClean="0">
                <a:solidFill>
                  <a:schemeClr val="tx1"/>
                </a:solidFill>
              </a:rPr>
              <a:t>=(</a:t>
            </a:r>
            <a:r>
              <a:rPr lang="en-US" altLang="ja-JP" dirty="0" err="1" smtClean="0">
                <a:solidFill>
                  <a:schemeClr val="tx1"/>
                </a:solidFill>
              </a:rPr>
              <a:t>Qx</a:t>
            </a:r>
            <a:r>
              <a:rPr lang="en-US" altLang="ja-JP" dirty="0" smtClean="0">
                <a:solidFill>
                  <a:schemeClr val="tx1"/>
                </a:solidFill>
              </a:rPr>
              <a:t>)</a:t>
            </a:r>
            <a:r>
              <a:rPr lang="en-US" altLang="ja-JP" baseline="30000" dirty="0" err="1" smtClean="0">
                <a:solidFill>
                  <a:schemeClr val="tx1"/>
                </a:solidFill>
              </a:rPr>
              <a:t>T</a:t>
            </a:r>
            <a:r>
              <a:rPr lang="en-US" altLang="ja-JP" dirty="0" err="1" smtClean="0">
                <a:solidFill>
                  <a:schemeClr val="tx1"/>
                </a:solidFill>
              </a:rPr>
              <a:t>Qx</a:t>
            </a:r>
            <a:r>
              <a:rPr lang="en-US" altLang="ja-JP" dirty="0" smtClean="0">
                <a:solidFill>
                  <a:schemeClr val="tx1"/>
                </a:solidFill>
              </a:rPr>
              <a:t>=</a:t>
            </a:r>
            <a:r>
              <a:rPr lang="en-US" altLang="ja-JP" dirty="0">
                <a:solidFill>
                  <a:schemeClr val="tx1"/>
                </a:solidFill>
              </a:rPr>
              <a:t> </a:t>
            </a:r>
            <a:r>
              <a:rPr lang="en-US" altLang="ja-JP" dirty="0" err="1" smtClean="0">
                <a:solidFill>
                  <a:schemeClr val="tx1"/>
                </a:solidFill>
              </a:rPr>
              <a:t>x</a:t>
            </a:r>
            <a:r>
              <a:rPr lang="en-US" altLang="ja-JP" baseline="30000" dirty="0" err="1" smtClean="0">
                <a:solidFill>
                  <a:schemeClr val="tx1"/>
                </a:solidFill>
              </a:rPr>
              <a:t>T</a:t>
            </a:r>
            <a:r>
              <a:rPr lang="en-US" altLang="ja-JP" dirty="0" err="1" smtClean="0">
                <a:solidFill>
                  <a:schemeClr val="tx1"/>
                </a:solidFill>
              </a:rPr>
              <a:t>Q</a:t>
            </a:r>
            <a:r>
              <a:rPr lang="en-US" altLang="ja-JP" baseline="30000" dirty="0" err="1" smtClean="0">
                <a:solidFill>
                  <a:schemeClr val="tx1"/>
                </a:solidFill>
              </a:rPr>
              <a:t>T</a:t>
            </a:r>
            <a:r>
              <a:rPr lang="en-US" altLang="ja-JP" dirty="0" err="1" smtClean="0">
                <a:solidFill>
                  <a:schemeClr val="tx1"/>
                </a:solidFill>
              </a:rPr>
              <a:t>Qx</a:t>
            </a:r>
            <a:r>
              <a:rPr lang="en-US" altLang="ja-JP" dirty="0">
                <a:solidFill>
                  <a:schemeClr val="tx1"/>
                </a:solidFill>
              </a:rPr>
              <a:t> </a:t>
            </a:r>
            <a:r>
              <a:rPr lang="en-US" altLang="ja-JP" dirty="0" smtClean="0">
                <a:solidFill>
                  <a:schemeClr val="tx1"/>
                </a:solidFill>
              </a:rPr>
              <a:t>=||</a:t>
            </a:r>
            <a:r>
              <a:rPr lang="en-US" altLang="ja-JP" dirty="0">
                <a:solidFill>
                  <a:schemeClr val="tx1"/>
                </a:solidFill>
              </a:rPr>
              <a:t>x</a:t>
            </a:r>
            <a:r>
              <a:rPr lang="en-US" altLang="ja-JP" dirty="0" smtClean="0">
                <a:solidFill>
                  <a:schemeClr val="tx1"/>
                </a:solidFill>
              </a:rPr>
              <a:t>||</a:t>
            </a:r>
            <a:r>
              <a:rPr lang="en-US" altLang="ja-JP" baseline="30000" dirty="0" smtClean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0" name="正方形/長方形 9"/>
          <p:cNvSpPr/>
          <p:nvPr/>
        </p:nvSpPr>
        <p:spPr>
          <a:xfrm>
            <a:off x="5390605" y="5710948"/>
            <a:ext cx="3350623" cy="445547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 smtClean="0">
                <a:solidFill>
                  <a:schemeClr val="tx1"/>
                </a:solidFill>
              </a:rPr>
              <a:t>☜ポイント　ノルムは２乗して扱う</a:t>
            </a:r>
            <a:endParaRPr lang="en-US" altLang="ja-JP" sz="1400" dirty="0" smtClean="0">
              <a:solidFill>
                <a:schemeClr val="tx1"/>
              </a:solidFill>
            </a:endParaRPr>
          </a:p>
        </p:txBody>
      </p:sp>
      <p:pic>
        <p:nvPicPr>
          <p:cNvPr id="12" name="オーディオ 1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79920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7907"/>
    </mc:Choice>
    <mc:Fallback xmlns="">
      <p:transition spd="slow" advTm="1879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8528"/>
          </a:xfrm>
        </p:spPr>
        <p:txBody>
          <a:bodyPr/>
          <a:lstStyle/>
          <a:p>
            <a:pPr algn="ctr"/>
            <a:r>
              <a:rPr kumimoji="1" lang="ja-JP" altLang="en-US" dirty="0" smtClean="0"/>
              <a:t>直交行列</a:t>
            </a:r>
            <a:endParaRPr kumimoji="1" lang="ja-JP" altLang="en-US" dirty="0"/>
          </a:p>
        </p:txBody>
      </p:sp>
      <p:sp>
        <p:nvSpPr>
          <p:cNvPr id="5" name="正方形/長方形 4"/>
          <p:cNvSpPr/>
          <p:nvPr/>
        </p:nvSpPr>
        <p:spPr>
          <a:xfrm>
            <a:off x="1057299" y="1321945"/>
            <a:ext cx="4333307" cy="54841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dirty="0" smtClean="0">
                <a:solidFill>
                  <a:schemeClr val="tx1"/>
                </a:solidFill>
              </a:rPr>
              <a:t>性質３　</a:t>
            </a:r>
            <a:r>
              <a:rPr lang="en-US" altLang="ja-JP" dirty="0" smtClean="0">
                <a:solidFill>
                  <a:schemeClr val="tx1"/>
                </a:solidFill>
              </a:rPr>
              <a:t>(</a:t>
            </a:r>
            <a:r>
              <a:rPr lang="en-US" altLang="ja-JP" dirty="0" err="1" smtClean="0">
                <a:solidFill>
                  <a:schemeClr val="tx1"/>
                </a:solidFill>
              </a:rPr>
              <a:t>Qx</a:t>
            </a:r>
            <a:r>
              <a:rPr lang="en-US" altLang="ja-JP" dirty="0" smtClean="0">
                <a:solidFill>
                  <a:schemeClr val="tx1"/>
                </a:solidFill>
              </a:rPr>
              <a:t>)</a:t>
            </a:r>
            <a:r>
              <a:rPr lang="en-US" altLang="ja-JP" baseline="30000" dirty="0" err="1" smtClean="0">
                <a:solidFill>
                  <a:schemeClr val="tx1"/>
                </a:solidFill>
              </a:rPr>
              <a:t>T</a:t>
            </a:r>
            <a:r>
              <a:rPr lang="en-US" altLang="ja-JP" dirty="0" err="1" smtClean="0">
                <a:solidFill>
                  <a:schemeClr val="tx1"/>
                </a:solidFill>
              </a:rPr>
              <a:t>Qy</a:t>
            </a:r>
            <a:r>
              <a:rPr lang="en-US" altLang="ja-JP" dirty="0" smtClean="0">
                <a:solidFill>
                  <a:schemeClr val="tx1"/>
                </a:solidFill>
              </a:rPr>
              <a:t> </a:t>
            </a:r>
            <a:r>
              <a:rPr lang="en-US" altLang="ja-JP" dirty="0">
                <a:solidFill>
                  <a:schemeClr val="tx1"/>
                </a:solidFill>
              </a:rPr>
              <a:t>= </a:t>
            </a:r>
            <a:r>
              <a:rPr lang="en-US" altLang="ja-JP" dirty="0" err="1" smtClean="0">
                <a:solidFill>
                  <a:schemeClr val="tx1"/>
                </a:solidFill>
              </a:rPr>
              <a:t>x</a:t>
            </a:r>
            <a:r>
              <a:rPr lang="en-US" altLang="ja-JP" baseline="30000" dirty="0" err="1" smtClean="0">
                <a:solidFill>
                  <a:schemeClr val="tx1"/>
                </a:solidFill>
              </a:rPr>
              <a:t>T</a:t>
            </a:r>
            <a:r>
              <a:rPr lang="en-US" altLang="ja-JP" dirty="0" err="1" smtClean="0">
                <a:solidFill>
                  <a:schemeClr val="tx1"/>
                </a:solidFill>
              </a:rPr>
              <a:t>y</a:t>
            </a:r>
            <a:r>
              <a:rPr lang="ja-JP" altLang="en-US" dirty="0">
                <a:solidFill>
                  <a:schemeClr val="tx1"/>
                </a:solidFill>
              </a:rPr>
              <a:t>　</a:t>
            </a:r>
            <a:r>
              <a:rPr lang="en-US" altLang="ja-JP" dirty="0">
                <a:solidFill>
                  <a:schemeClr val="tx1"/>
                </a:solidFill>
              </a:rPr>
              <a:t>(</a:t>
            </a:r>
            <a:r>
              <a:rPr lang="ja-JP" altLang="en-US" dirty="0">
                <a:solidFill>
                  <a:schemeClr val="tx1"/>
                </a:solidFill>
              </a:rPr>
              <a:t>等長変換</a:t>
            </a:r>
            <a:r>
              <a:rPr lang="en-US" altLang="ja-JP" dirty="0">
                <a:solidFill>
                  <a:schemeClr val="tx1"/>
                </a:solidFill>
              </a:rPr>
              <a:t>)</a:t>
            </a:r>
            <a:endParaRPr lang="en-US" altLang="ja-JP" baseline="30000" dirty="0">
              <a:solidFill>
                <a:schemeClr val="tx1"/>
              </a:solidFill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1057299" y="1842596"/>
            <a:ext cx="4202678" cy="54841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dirty="0" smtClean="0">
                <a:solidFill>
                  <a:schemeClr val="tx1"/>
                </a:solidFill>
              </a:rPr>
              <a:t>性質４　</a:t>
            </a:r>
            <a:r>
              <a:rPr lang="en-US" altLang="ja-JP" dirty="0">
                <a:solidFill>
                  <a:schemeClr val="tx1"/>
                </a:solidFill>
              </a:rPr>
              <a:t>|</a:t>
            </a:r>
            <a:r>
              <a:rPr lang="en-US" altLang="ja-JP" dirty="0" err="1" smtClean="0">
                <a:solidFill>
                  <a:schemeClr val="tx1"/>
                </a:solidFill>
              </a:rPr>
              <a:t>detQ</a:t>
            </a:r>
            <a:r>
              <a:rPr lang="en-US" altLang="ja-JP" dirty="0" smtClean="0">
                <a:solidFill>
                  <a:schemeClr val="tx1"/>
                </a:solidFill>
              </a:rPr>
              <a:t>| = 1</a:t>
            </a:r>
            <a:endParaRPr lang="en-US" altLang="ja-JP" baseline="30000" dirty="0" smtClean="0">
              <a:solidFill>
                <a:schemeClr val="tx1"/>
              </a:solidFill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1057299" y="2373301"/>
            <a:ext cx="4202678" cy="54841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dirty="0" smtClean="0">
                <a:solidFill>
                  <a:schemeClr val="tx1"/>
                </a:solidFill>
              </a:rPr>
              <a:t>性質</a:t>
            </a:r>
            <a:r>
              <a:rPr lang="en-US" altLang="ja-JP" dirty="0" smtClean="0">
                <a:solidFill>
                  <a:schemeClr val="tx1"/>
                </a:solidFill>
              </a:rPr>
              <a:t>5</a:t>
            </a:r>
            <a:r>
              <a:rPr lang="ja-JP" altLang="en-US" dirty="0" smtClean="0">
                <a:solidFill>
                  <a:schemeClr val="tx1"/>
                </a:solidFill>
              </a:rPr>
              <a:t>　 </a:t>
            </a:r>
            <a:r>
              <a:rPr lang="en-US" altLang="ja-JP" dirty="0" smtClean="0">
                <a:solidFill>
                  <a:schemeClr val="tx1"/>
                </a:solidFill>
              </a:rPr>
              <a:t>|λ(Q)| = 1</a:t>
            </a:r>
            <a:endParaRPr lang="en-US" altLang="ja-JP" baseline="30000" dirty="0" smtClean="0">
              <a:solidFill>
                <a:schemeClr val="tx1"/>
              </a:solidFill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3678280" y="2504235"/>
            <a:ext cx="3845925" cy="35103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 smtClean="0">
                <a:solidFill>
                  <a:schemeClr val="tx1"/>
                </a:solidFill>
              </a:rPr>
              <a:t>☜ポイント　性質</a:t>
            </a:r>
            <a:r>
              <a:rPr lang="en-US" altLang="ja-JP" sz="1400" dirty="0" smtClean="0">
                <a:solidFill>
                  <a:schemeClr val="tx1"/>
                </a:solidFill>
              </a:rPr>
              <a:t>4</a:t>
            </a:r>
            <a:r>
              <a:rPr lang="ja-JP" altLang="en-US" sz="1400" dirty="0" smtClean="0">
                <a:solidFill>
                  <a:schemeClr val="tx1"/>
                </a:solidFill>
              </a:rPr>
              <a:t>・</a:t>
            </a:r>
            <a:r>
              <a:rPr lang="en-US" altLang="ja-JP" sz="1400" dirty="0" smtClean="0">
                <a:solidFill>
                  <a:schemeClr val="tx1"/>
                </a:solidFill>
              </a:rPr>
              <a:t>5</a:t>
            </a:r>
            <a:r>
              <a:rPr lang="ja-JP" altLang="en-US" sz="1400" dirty="0" smtClean="0">
                <a:solidFill>
                  <a:schemeClr val="tx1"/>
                </a:solidFill>
              </a:rPr>
              <a:t>は、等長変換から自明</a:t>
            </a:r>
            <a:endParaRPr lang="en-US" altLang="ja-JP" sz="1400" dirty="0" smtClean="0">
              <a:solidFill>
                <a:schemeClr val="tx1"/>
              </a:solidFill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1057299" y="3218422"/>
            <a:ext cx="98806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dirty="0" smtClean="0"/>
              <a:t>行列</a:t>
            </a:r>
            <a:r>
              <a:rPr lang="en-US" altLang="ja-JP" dirty="0" smtClean="0"/>
              <a:t>A</a:t>
            </a:r>
            <a:r>
              <a:rPr lang="ja-JP" altLang="en-US" dirty="0" smtClean="0"/>
              <a:t>の行列式とは、線形</a:t>
            </a:r>
            <a:r>
              <a:rPr lang="ja-JP" altLang="en-US" dirty="0"/>
              <a:t>写像</a:t>
            </a:r>
            <a:r>
              <a:rPr lang="en-US" altLang="ja-JP" dirty="0" err="1" smtClean="0"/>
              <a:t>f</a:t>
            </a:r>
            <a:r>
              <a:rPr lang="en-US" altLang="ja-JP" baseline="-25000" dirty="0" err="1" smtClean="0"/>
              <a:t>A</a:t>
            </a:r>
            <a:r>
              <a:rPr lang="ja-JP" altLang="en-US" dirty="0" smtClean="0"/>
              <a:t>の像の最大体積素拡大率</a:t>
            </a:r>
            <a:endParaRPr lang="en-US" altLang="ja-JP" dirty="0" smtClean="0"/>
          </a:p>
          <a:p>
            <a:r>
              <a:rPr lang="ja-JP" altLang="en-US" dirty="0" smtClean="0"/>
              <a:t>⇒　等長変換では、像の体積は保存される。</a:t>
            </a:r>
            <a:endParaRPr lang="ja-JP" altLang="en-US" dirty="0"/>
          </a:p>
        </p:txBody>
      </p:sp>
      <p:sp>
        <p:nvSpPr>
          <p:cNvPr id="10" name="正方形/長方形 9"/>
          <p:cNvSpPr/>
          <p:nvPr/>
        </p:nvSpPr>
        <p:spPr>
          <a:xfrm>
            <a:off x="1057299" y="4227905"/>
            <a:ext cx="76948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dirty="0" smtClean="0"/>
              <a:t>行列</a:t>
            </a:r>
            <a:r>
              <a:rPr lang="en-US" altLang="ja-JP" dirty="0" smtClean="0"/>
              <a:t>A</a:t>
            </a:r>
            <a:r>
              <a:rPr lang="ja-JP" altLang="en-US" dirty="0" smtClean="0"/>
              <a:t>の固有値とは、線形写像</a:t>
            </a:r>
            <a:r>
              <a:rPr lang="en-US" altLang="ja-JP" dirty="0" err="1"/>
              <a:t>f</a:t>
            </a:r>
            <a:r>
              <a:rPr lang="en-US" altLang="ja-JP" baseline="-25000" dirty="0" err="1"/>
              <a:t>A</a:t>
            </a:r>
            <a:r>
              <a:rPr lang="ja-JP" altLang="en-US" dirty="0" smtClean="0"/>
              <a:t>の固有空間上の線素拡大率</a:t>
            </a:r>
            <a:endParaRPr lang="en-US" altLang="ja-JP" dirty="0" smtClean="0"/>
          </a:p>
          <a:p>
            <a:r>
              <a:rPr lang="ja-JP" altLang="en-US" dirty="0" smtClean="0"/>
              <a:t>⇒　等長変換では線素の長さは保存される。</a:t>
            </a:r>
            <a:endParaRPr lang="ja-JP" altLang="en-US" dirty="0"/>
          </a:p>
        </p:txBody>
      </p:sp>
      <p:sp>
        <p:nvSpPr>
          <p:cNvPr id="13" name="正方形/長方形 12"/>
          <p:cNvSpPr/>
          <p:nvPr/>
        </p:nvSpPr>
        <p:spPr>
          <a:xfrm>
            <a:off x="3678280" y="5044401"/>
            <a:ext cx="7866413" cy="35103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 smtClean="0">
                <a:solidFill>
                  <a:schemeClr val="tx1"/>
                </a:solidFill>
              </a:rPr>
              <a:t>☜ポイント　</a:t>
            </a:r>
            <a:r>
              <a:rPr lang="ja-JP" altLang="en-US" sz="1400" dirty="0">
                <a:solidFill>
                  <a:schemeClr val="tx1"/>
                </a:solidFill>
              </a:rPr>
              <a:t>直交行列（変換）は座標系を回転・反射させ、観察する方向を変えるだけである</a:t>
            </a:r>
            <a:endParaRPr lang="en-US" altLang="ja-JP" sz="1400" baseline="30000" dirty="0">
              <a:solidFill>
                <a:schemeClr val="tx1"/>
              </a:solidFill>
            </a:endParaRPr>
          </a:p>
        </p:txBody>
      </p:sp>
      <p:pic>
        <p:nvPicPr>
          <p:cNvPr id="4" name="オーディオ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49421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573"/>
    </mc:Choice>
    <mc:Fallback xmlns="">
      <p:transition spd="slow" advTm="835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  <p:bldP spid="8" grpId="0" animBg="1"/>
      <p:bldP spid="11" grpId="0" animBg="1"/>
      <p:bldP spid="9" grpId="0" animBg="1"/>
      <p:bldP spid="3" grpId="0"/>
      <p:bldP spid="10" grpId="0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7195"/>
          </a:xfrm>
        </p:spPr>
        <p:txBody>
          <a:bodyPr/>
          <a:lstStyle/>
          <a:p>
            <a:pPr algn="ctr"/>
            <a:r>
              <a:rPr kumimoji="1" lang="ja-JP" altLang="en-US" dirty="0" smtClean="0"/>
              <a:t>実対称行列</a:t>
            </a:r>
            <a:endParaRPr kumimoji="1" lang="ja-JP" altLang="en-US" dirty="0"/>
          </a:p>
        </p:txBody>
      </p:sp>
      <p:sp>
        <p:nvSpPr>
          <p:cNvPr id="3" name="正方形/長方形 2"/>
          <p:cNvSpPr/>
          <p:nvPr/>
        </p:nvSpPr>
        <p:spPr>
          <a:xfrm>
            <a:off x="1057299" y="1613687"/>
            <a:ext cx="4812277" cy="548413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 smtClean="0">
                <a:solidFill>
                  <a:schemeClr val="tx1"/>
                </a:solidFill>
              </a:rPr>
              <a:t>実対称行列</a:t>
            </a:r>
            <a:r>
              <a:rPr lang="en-US" altLang="ja-JP" dirty="0" smtClean="0">
                <a:solidFill>
                  <a:schemeClr val="tx1"/>
                </a:solidFill>
              </a:rPr>
              <a:t>A</a:t>
            </a:r>
            <a:r>
              <a:rPr kumimoji="1" lang="ja-JP" altLang="en-US" dirty="0" smtClean="0">
                <a:solidFill>
                  <a:schemeClr val="tx1"/>
                </a:solidFill>
              </a:rPr>
              <a:t>：</a:t>
            </a:r>
            <a:r>
              <a:rPr lang="en-US" altLang="ja-JP" dirty="0">
                <a:solidFill>
                  <a:schemeClr val="tx1"/>
                </a:solidFill>
              </a:rPr>
              <a:t> </a:t>
            </a:r>
            <a:r>
              <a:rPr lang="en-US" altLang="ja-JP" dirty="0" smtClean="0">
                <a:solidFill>
                  <a:schemeClr val="tx1"/>
                </a:solidFill>
              </a:rPr>
              <a:t>A=</a:t>
            </a:r>
            <a:r>
              <a:rPr lang="en-US" altLang="ja-JP" dirty="0">
                <a:solidFill>
                  <a:schemeClr val="tx1"/>
                </a:solidFill>
              </a:rPr>
              <a:t> </a:t>
            </a:r>
            <a:r>
              <a:rPr lang="en-US" altLang="ja-JP" dirty="0" smtClean="0">
                <a:solidFill>
                  <a:schemeClr val="tx1"/>
                </a:solidFill>
              </a:rPr>
              <a:t>A</a:t>
            </a:r>
            <a:r>
              <a:rPr lang="en-US" altLang="ja-JP" baseline="30000" dirty="0" smtClean="0">
                <a:solidFill>
                  <a:schemeClr val="tx1"/>
                </a:solidFill>
              </a:rPr>
              <a:t>T</a:t>
            </a:r>
            <a:r>
              <a:rPr lang="ja-JP" altLang="en-US" dirty="0" smtClean="0">
                <a:solidFill>
                  <a:schemeClr val="tx1"/>
                </a:solidFill>
              </a:rPr>
              <a:t>を満たす実数係数行列</a:t>
            </a:r>
            <a:endParaRPr lang="en-US" altLang="ja-JP" baseline="30000" dirty="0" smtClean="0">
              <a:solidFill>
                <a:schemeClr val="tx1"/>
              </a:solidFill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1057299" y="2722093"/>
            <a:ext cx="9340735" cy="1623484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dirty="0" smtClean="0">
                <a:solidFill>
                  <a:schemeClr val="tx1"/>
                </a:solidFill>
              </a:rPr>
              <a:t>　</a:t>
            </a:r>
            <a:r>
              <a:rPr lang="en-US" altLang="ja-JP" dirty="0" smtClean="0">
                <a:solidFill>
                  <a:schemeClr val="tx1"/>
                </a:solidFill>
              </a:rPr>
              <a:t>A(</a:t>
            </a:r>
            <a:r>
              <a:rPr lang="en-US" altLang="ja-JP" dirty="0" err="1" smtClean="0">
                <a:solidFill>
                  <a:schemeClr val="tx1"/>
                </a:solidFill>
              </a:rPr>
              <a:t>u±iv</a:t>
            </a:r>
            <a:r>
              <a:rPr lang="en-US" altLang="ja-JP" dirty="0" smtClean="0">
                <a:solidFill>
                  <a:schemeClr val="tx1"/>
                </a:solidFill>
              </a:rPr>
              <a:t>)=(</a:t>
            </a:r>
            <a:r>
              <a:rPr lang="en-US" altLang="ja-JP" dirty="0" err="1" smtClean="0">
                <a:solidFill>
                  <a:schemeClr val="tx1"/>
                </a:solidFill>
              </a:rPr>
              <a:t>σ</a:t>
            </a:r>
            <a:r>
              <a:rPr lang="en-US" altLang="ja-JP" dirty="0" err="1">
                <a:solidFill>
                  <a:schemeClr val="tx1"/>
                </a:solidFill>
              </a:rPr>
              <a:t>±</a:t>
            </a:r>
            <a:r>
              <a:rPr lang="en-US" altLang="ja-JP" dirty="0" err="1" smtClean="0">
                <a:solidFill>
                  <a:schemeClr val="tx1"/>
                </a:solidFill>
              </a:rPr>
              <a:t>iω</a:t>
            </a:r>
            <a:r>
              <a:rPr lang="en-US" altLang="ja-JP" dirty="0" smtClean="0">
                <a:solidFill>
                  <a:schemeClr val="tx1"/>
                </a:solidFill>
              </a:rPr>
              <a:t>)(</a:t>
            </a:r>
            <a:r>
              <a:rPr lang="en-US" altLang="ja-JP" dirty="0" err="1" smtClean="0">
                <a:solidFill>
                  <a:schemeClr val="tx1"/>
                </a:solidFill>
              </a:rPr>
              <a:t>u±iv</a:t>
            </a:r>
            <a:r>
              <a:rPr lang="en-US" altLang="ja-JP" dirty="0" smtClean="0">
                <a:solidFill>
                  <a:schemeClr val="tx1"/>
                </a:solidFill>
              </a:rPr>
              <a:t>)</a:t>
            </a:r>
            <a:r>
              <a:rPr lang="ja-JP" altLang="en-US" dirty="0" smtClean="0">
                <a:solidFill>
                  <a:schemeClr val="tx1"/>
                </a:solidFill>
              </a:rPr>
              <a:t>から</a:t>
            </a:r>
            <a:r>
              <a:rPr lang="en-US" altLang="ja-JP" b="1" dirty="0" smtClean="0">
                <a:solidFill>
                  <a:srgbClr val="FF0000"/>
                </a:solidFill>
              </a:rPr>
              <a:t>Au=</a:t>
            </a:r>
            <a:r>
              <a:rPr lang="en-US" altLang="ja-JP" b="1" dirty="0" err="1" smtClean="0">
                <a:solidFill>
                  <a:srgbClr val="FF0000"/>
                </a:solidFill>
              </a:rPr>
              <a:t>σu-ωv</a:t>
            </a:r>
            <a:r>
              <a:rPr lang="en-US" altLang="ja-JP" b="1" dirty="0" smtClean="0">
                <a:solidFill>
                  <a:srgbClr val="FF0000"/>
                </a:solidFill>
              </a:rPr>
              <a:t>,</a:t>
            </a:r>
            <a:r>
              <a:rPr lang="en-US" altLang="ja-JP" b="1" dirty="0">
                <a:solidFill>
                  <a:srgbClr val="FF0000"/>
                </a:solidFill>
              </a:rPr>
              <a:t> </a:t>
            </a:r>
            <a:r>
              <a:rPr lang="en-US" altLang="ja-JP" b="1" dirty="0" smtClean="0">
                <a:solidFill>
                  <a:srgbClr val="FF0000"/>
                </a:solidFill>
              </a:rPr>
              <a:t>Av=</a:t>
            </a:r>
            <a:r>
              <a:rPr lang="en-US" altLang="ja-JP" b="1" dirty="0" err="1" smtClean="0">
                <a:solidFill>
                  <a:srgbClr val="FF0000"/>
                </a:solidFill>
              </a:rPr>
              <a:t>ωu+σv</a:t>
            </a:r>
            <a:endParaRPr lang="en-US" altLang="ja-JP" b="1" dirty="0" smtClean="0">
              <a:solidFill>
                <a:srgbClr val="FF0000"/>
              </a:solidFill>
            </a:endParaRPr>
          </a:p>
          <a:p>
            <a:r>
              <a:rPr lang="ja-JP" altLang="en-US" dirty="0" smtClean="0">
                <a:solidFill>
                  <a:schemeClr val="tx1"/>
                </a:solidFill>
              </a:rPr>
              <a:t>　</a:t>
            </a:r>
            <a:r>
              <a:rPr lang="en-US" altLang="ja-JP" dirty="0" smtClean="0">
                <a:solidFill>
                  <a:schemeClr val="tx1"/>
                </a:solidFill>
              </a:rPr>
              <a:t>Au=</a:t>
            </a:r>
            <a:r>
              <a:rPr lang="en-US" altLang="ja-JP" dirty="0" err="1" smtClean="0">
                <a:solidFill>
                  <a:schemeClr val="tx1"/>
                </a:solidFill>
              </a:rPr>
              <a:t>σu-ωv</a:t>
            </a:r>
            <a:r>
              <a:rPr lang="en-US" altLang="ja-JP" dirty="0" smtClean="0">
                <a:solidFill>
                  <a:schemeClr val="tx1"/>
                </a:solidFill>
              </a:rPr>
              <a:t> </a:t>
            </a:r>
            <a:r>
              <a:rPr lang="ja-JP" altLang="en-US" dirty="0" smtClean="0">
                <a:solidFill>
                  <a:schemeClr val="tx1"/>
                </a:solidFill>
              </a:rPr>
              <a:t>に</a:t>
            </a:r>
            <a:r>
              <a:rPr lang="en-US" altLang="ja-JP" dirty="0" err="1" smtClean="0">
                <a:solidFill>
                  <a:schemeClr val="tx1"/>
                </a:solidFill>
              </a:rPr>
              <a:t>v</a:t>
            </a:r>
            <a:r>
              <a:rPr lang="en-US" altLang="ja-JP" baseline="30000" dirty="0" err="1" smtClean="0">
                <a:solidFill>
                  <a:schemeClr val="tx1"/>
                </a:solidFill>
              </a:rPr>
              <a:t>T</a:t>
            </a:r>
            <a:r>
              <a:rPr lang="ja-JP" altLang="en-US" dirty="0" smtClean="0">
                <a:solidFill>
                  <a:schemeClr val="tx1"/>
                </a:solidFill>
              </a:rPr>
              <a:t>を内積した</a:t>
            </a:r>
            <a:r>
              <a:rPr lang="en-US" altLang="ja-JP" dirty="0" err="1" smtClean="0">
                <a:solidFill>
                  <a:schemeClr val="tx1"/>
                </a:solidFill>
              </a:rPr>
              <a:t>v</a:t>
            </a:r>
            <a:r>
              <a:rPr lang="en-US" altLang="ja-JP" baseline="30000" dirty="0" err="1" smtClean="0">
                <a:solidFill>
                  <a:schemeClr val="tx1"/>
                </a:solidFill>
              </a:rPr>
              <a:t>T</a:t>
            </a:r>
            <a:r>
              <a:rPr lang="en-US" altLang="ja-JP" dirty="0" err="1" smtClean="0">
                <a:solidFill>
                  <a:schemeClr val="tx1"/>
                </a:solidFill>
              </a:rPr>
              <a:t>Au</a:t>
            </a:r>
            <a:r>
              <a:rPr lang="en-US" altLang="ja-JP" dirty="0" smtClean="0">
                <a:solidFill>
                  <a:schemeClr val="tx1"/>
                </a:solidFill>
              </a:rPr>
              <a:t> =</a:t>
            </a:r>
            <a:r>
              <a:rPr lang="en-US" altLang="ja-JP" dirty="0">
                <a:solidFill>
                  <a:schemeClr val="tx1"/>
                </a:solidFill>
              </a:rPr>
              <a:t> </a:t>
            </a:r>
            <a:r>
              <a:rPr lang="en-US" altLang="ja-JP" dirty="0" err="1" smtClean="0">
                <a:solidFill>
                  <a:schemeClr val="tx1"/>
                </a:solidFill>
              </a:rPr>
              <a:t>σv</a:t>
            </a:r>
            <a:r>
              <a:rPr lang="en-US" altLang="ja-JP" baseline="30000" dirty="0" err="1" smtClean="0">
                <a:solidFill>
                  <a:schemeClr val="tx1"/>
                </a:solidFill>
              </a:rPr>
              <a:t>T</a:t>
            </a:r>
            <a:r>
              <a:rPr lang="en-US" altLang="ja-JP" dirty="0" err="1" smtClean="0">
                <a:solidFill>
                  <a:schemeClr val="tx1"/>
                </a:solidFill>
              </a:rPr>
              <a:t>u</a:t>
            </a:r>
            <a:r>
              <a:rPr lang="en-US" altLang="ja-JP" dirty="0" smtClean="0">
                <a:solidFill>
                  <a:schemeClr val="tx1"/>
                </a:solidFill>
              </a:rPr>
              <a:t>-ω||v||</a:t>
            </a:r>
            <a:r>
              <a:rPr lang="en-US" altLang="ja-JP" baseline="30000" dirty="0" smtClean="0">
                <a:solidFill>
                  <a:schemeClr val="tx1"/>
                </a:solidFill>
              </a:rPr>
              <a:t>2</a:t>
            </a:r>
            <a:r>
              <a:rPr lang="en-US" altLang="ja-JP" dirty="0">
                <a:solidFill>
                  <a:schemeClr val="tx1"/>
                </a:solidFill>
              </a:rPr>
              <a:t> </a:t>
            </a:r>
            <a:r>
              <a:rPr lang="ja-JP" altLang="en-US" dirty="0" smtClean="0">
                <a:solidFill>
                  <a:schemeClr val="tx1"/>
                </a:solidFill>
              </a:rPr>
              <a:t>を転置すると</a:t>
            </a:r>
            <a:r>
              <a:rPr lang="en-US" altLang="ja-JP" dirty="0" err="1" smtClean="0">
                <a:solidFill>
                  <a:schemeClr val="tx1"/>
                </a:solidFill>
              </a:rPr>
              <a:t>u</a:t>
            </a:r>
            <a:r>
              <a:rPr lang="en-US" altLang="ja-JP" baseline="30000" dirty="0" err="1" smtClean="0">
                <a:solidFill>
                  <a:schemeClr val="tx1"/>
                </a:solidFill>
              </a:rPr>
              <a:t>T</a:t>
            </a:r>
            <a:r>
              <a:rPr lang="en-US" altLang="ja-JP" dirty="0" err="1" smtClean="0">
                <a:solidFill>
                  <a:schemeClr val="tx1"/>
                </a:solidFill>
              </a:rPr>
              <a:t>A</a:t>
            </a:r>
            <a:r>
              <a:rPr lang="en-US" altLang="ja-JP" baseline="30000" dirty="0" err="1" smtClean="0">
                <a:solidFill>
                  <a:schemeClr val="tx1"/>
                </a:solidFill>
              </a:rPr>
              <a:t>T</a:t>
            </a:r>
            <a:r>
              <a:rPr lang="en-US" altLang="ja-JP" dirty="0" err="1" smtClean="0">
                <a:solidFill>
                  <a:schemeClr val="tx1"/>
                </a:solidFill>
              </a:rPr>
              <a:t>v</a:t>
            </a:r>
            <a:r>
              <a:rPr lang="en-US" altLang="ja-JP" dirty="0" smtClean="0">
                <a:solidFill>
                  <a:schemeClr val="tx1"/>
                </a:solidFill>
              </a:rPr>
              <a:t> </a:t>
            </a:r>
            <a:r>
              <a:rPr lang="en-US" altLang="ja-JP" dirty="0">
                <a:solidFill>
                  <a:schemeClr val="tx1"/>
                </a:solidFill>
              </a:rPr>
              <a:t>= </a:t>
            </a:r>
            <a:r>
              <a:rPr lang="en-US" altLang="ja-JP" dirty="0" err="1" smtClean="0">
                <a:solidFill>
                  <a:schemeClr val="tx1"/>
                </a:solidFill>
              </a:rPr>
              <a:t>σu</a:t>
            </a:r>
            <a:r>
              <a:rPr lang="en-US" altLang="ja-JP" baseline="30000" dirty="0" err="1" smtClean="0">
                <a:solidFill>
                  <a:schemeClr val="tx1"/>
                </a:solidFill>
              </a:rPr>
              <a:t>T</a:t>
            </a:r>
            <a:r>
              <a:rPr lang="en-US" altLang="ja-JP" dirty="0" err="1" smtClean="0">
                <a:solidFill>
                  <a:schemeClr val="tx1"/>
                </a:solidFill>
              </a:rPr>
              <a:t>v</a:t>
            </a:r>
            <a:r>
              <a:rPr lang="en-US" altLang="ja-JP" dirty="0" smtClean="0">
                <a:solidFill>
                  <a:schemeClr val="tx1"/>
                </a:solidFill>
              </a:rPr>
              <a:t>-ω</a:t>
            </a:r>
            <a:r>
              <a:rPr lang="en-US" altLang="ja-JP" dirty="0">
                <a:solidFill>
                  <a:schemeClr val="tx1"/>
                </a:solidFill>
              </a:rPr>
              <a:t>||v||</a:t>
            </a:r>
            <a:r>
              <a:rPr lang="en-US" altLang="ja-JP" baseline="30000" dirty="0" smtClean="0">
                <a:solidFill>
                  <a:schemeClr val="tx1"/>
                </a:solidFill>
              </a:rPr>
              <a:t>2</a:t>
            </a:r>
            <a:endParaRPr lang="en-US" altLang="ja-JP" baseline="30000" dirty="0">
              <a:solidFill>
                <a:schemeClr val="tx1"/>
              </a:solidFill>
            </a:endParaRPr>
          </a:p>
          <a:p>
            <a:r>
              <a:rPr lang="ja-JP" altLang="en-US" dirty="0" smtClean="0">
                <a:solidFill>
                  <a:schemeClr val="tx1"/>
                </a:solidFill>
              </a:rPr>
              <a:t>　</a:t>
            </a:r>
            <a:r>
              <a:rPr lang="en-US" altLang="ja-JP" dirty="0" smtClean="0">
                <a:solidFill>
                  <a:schemeClr val="tx1"/>
                </a:solidFill>
              </a:rPr>
              <a:t>Av=</a:t>
            </a:r>
            <a:r>
              <a:rPr lang="en-US" altLang="ja-JP" dirty="0" err="1" smtClean="0">
                <a:solidFill>
                  <a:schemeClr val="tx1"/>
                </a:solidFill>
              </a:rPr>
              <a:t>ωu+σv</a:t>
            </a:r>
            <a:r>
              <a:rPr lang="ja-JP" altLang="en-US" dirty="0" smtClean="0">
                <a:solidFill>
                  <a:schemeClr val="tx1"/>
                </a:solidFill>
              </a:rPr>
              <a:t>に</a:t>
            </a:r>
            <a:r>
              <a:rPr lang="en-US" altLang="ja-JP" dirty="0" err="1" smtClean="0">
                <a:solidFill>
                  <a:schemeClr val="tx1"/>
                </a:solidFill>
              </a:rPr>
              <a:t>u</a:t>
            </a:r>
            <a:r>
              <a:rPr lang="en-US" altLang="ja-JP" baseline="30000" dirty="0" err="1" smtClean="0">
                <a:solidFill>
                  <a:schemeClr val="tx1"/>
                </a:solidFill>
              </a:rPr>
              <a:t>T</a:t>
            </a:r>
            <a:r>
              <a:rPr lang="ja-JP" altLang="en-US" dirty="0">
                <a:solidFill>
                  <a:schemeClr val="tx1"/>
                </a:solidFill>
              </a:rPr>
              <a:t>を内積</a:t>
            </a:r>
            <a:r>
              <a:rPr lang="ja-JP" altLang="en-US" dirty="0" smtClean="0">
                <a:solidFill>
                  <a:schemeClr val="tx1"/>
                </a:solidFill>
              </a:rPr>
              <a:t>した</a:t>
            </a:r>
            <a:r>
              <a:rPr lang="en-US" altLang="ja-JP" dirty="0" err="1" smtClean="0">
                <a:solidFill>
                  <a:schemeClr val="tx1"/>
                </a:solidFill>
              </a:rPr>
              <a:t>u</a:t>
            </a:r>
            <a:r>
              <a:rPr lang="en-US" altLang="ja-JP" baseline="30000" dirty="0" err="1" smtClean="0">
                <a:solidFill>
                  <a:schemeClr val="tx1"/>
                </a:solidFill>
              </a:rPr>
              <a:t>T</a:t>
            </a:r>
            <a:r>
              <a:rPr lang="en-US" altLang="ja-JP" dirty="0" err="1" smtClean="0">
                <a:solidFill>
                  <a:schemeClr val="tx1"/>
                </a:solidFill>
              </a:rPr>
              <a:t>Av</a:t>
            </a:r>
            <a:r>
              <a:rPr lang="en-US" altLang="ja-JP" dirty="0" smtClean="0">
                <a:solidFill>
                  <a:schemeClr val="tx1"/>
                </a:solidFill>
              </a:rPr>
              <a:t>=ω||u||</a:t>
            </a:r>
            <a:r>
              <a:rPr lang="en-US" altLang="ja-JP" baseline="30000" dirty="0">
                <a:solidFill>
                  <a:schemeClr val="tx1"/>
                </a:solidFill>
              </a:rPr>
              <a:t> 2 </a:t>
            </a:r>
            <a:r>
              <a:rPr lang="en-US" altLang="ja-JP" dirty="0" smtClean="0">
                <a:solidFill>
                  <a:schemeClr val="tx1"/>
                </a:solidFill>
              </a:rPr>
              <a:t>+</a:t>
            </a:r>
            <a:r>
              <a:rPr lang="en-US" altLang="ja-JP" dirty="0" err="1" smtClean="0">
                <a:solidFill>
                  <a:schemeClr val="tx1"/>
                </a:solidFill>
              </a:rPr>
              <a:t>σu</a:t>
            </a:r>
            <a:r>
              <a:rPr lang="en-US" altLang="ja-JP" baseline="30000" dirty="0" err="1" smtClean="0">
                <a:solidFill>
                  <a:schemeClr val="tx1"/>
                </a:solidFill>
              </a:rPr>
              <a:t>T</a:t>
            </a:r>
            <a:r>
              <a:rPr lang="en-US" altLang="ja-JP" baseline="30000" dirty="0" smtClean="0">
                <a:solidFill>
                  <a:schemeClr val="tx1"/>
                </a:solidFill>
              </a:rPr>
              <a:t> </a:t>
            </a:r>
            <a:r>
              <a:rPr lang="en-US" altLang="ja-JP" dirty="0" smtClean="0">
                <a:solidFill>
                  <a:schemeClr val="tx1"/>
                </a:solidFill>
              </a:rPr>
              <a:t>v</a:t>
            </a:r>
            <a:r>
              <a:rPr lang="ja-JP" altLang="en-US" dirty="0" smtClean="0">
                <a:solidFill>
                  <a:schemeClr val="tx1"/>
                </a:solidFill>
              </a:rPr>
              <a:t>と等しいから、</a:t>
            </a:r>
            <a:endParaRPr lang="en-US" altLang="ja-JP" dirty="0">
              <a:solidFill>
                <a:schemeClr val="tx1"/>
              </a:solidFill>
            </a:endParaRPr>
          </a:p>
          <a:p>
            <a:r>
              <a:rPr lang="ja-JP" altLang="en-US" dirty="0" smtClean="0">
                <a:solidFill>
                  <a:schemeClr val="tx1"/>
                </a:solidFill>
              </a:rPr>
              <a:t>　</a:t>
            </a:r>
            <a:r>
              <a:rPr lang="en-US" altLang="ja-JP" dirty="0" smtClean="0">
                <a:solidFill>
                  <a:schemeClr val="tx1"/>
                </a:solidFill>
              </a:rPr>
              <a:t>ω</a:t>
            </a:r>
            <a:r>
              <a:rPr lang="en-US" altLang="ja-JP" dirty="0">
                <a:solidFill>
                  <a:schemeClr val="tx1"/>
                </a:solidFill>
              </a:rPr>
              <a:t>||u||</a:t>
            </a:r>
            <a:r>
              <a:rPr lang="en-US" altLang="ja-JP" baseline="30000" dirty="0">
                <a:solidFill>
                  <a:schemeClr val="tx1"/>
                </a:solidFill>
              </a:rPr>
              <a:t> 2 </a:t>
            </a:r>
            <a:r>
              <a:rPr lang="en-US" altLang="ja-JP" dirty="0">
                <a:solidFill>
                  <a:schemeClr val="tx1"/>
                </a:solidFill>
              </a:rPr>
              <a:t>+</a:t>
            </a:r>
            <a:r>
              <a:rPr lang="en-US" altLang="ja-JP" dirty="0" err="1">
                <a:solidFill>
                  <a:schemeClr val="tx1"/>
                </a:solidFill>
              </a:rPr>
              <a:t>σu</a:t>
            </a:r>
            <a:r>
              <a:rPr lang="en-US" altLang="ja-JP" baseline="30000" dirty="0" err="1">
                <a:solidFill>
                  <a:schemeClr val="tx1"/>
                </a:solidFill>
              </a:rPr>
              <a:t>T</a:t>
            </a:r>
            <a:r>
              <a:rPr lang="en-US" altLang="ja-JP" baseline="30000" dirty="0">
                <a:solidFill>
                  <a:schemeClr val="tx1"/>
                </a:solidFill>
              </a:rPr>
              <a:t> </a:t>
            </a:r>
            <a:r>
              <a:rPr lang="en-US" altLang="ja-JP" dirty="0" smtClean="0">
                <a:solidFill>
                  <a:schemeClr val="tx1"/>
                </a:solidFill>
              </a:rPr>
              <a:t>v</a:t>
            </a:r>
            <a:r>
              <a:rPr lang="en-US" altLang="ja-JP" dirty="0">
                <a:solidFill>
                  <a:schemeClr val="tx1"/>
                </a:solidFill>
              </a:rPr>
              <a:t> = </a:t>
            </a:r>
            <a:r>
              <a:rPr lang="en-US" altLang="ja-JP" dirty="0" err="1">
                <a:solidFill>
                  <a:schemeClr val="tx1"/>
                </a:solidFill>
              </a:rPr>
              <a:t>σu</a:t>
            </a:r>
            <a:r>
              <a:rPr lang="en-US" altLang="ja-JP" baseline="30000" dirty="0" err="1">
                <a:solidFill>
                  <a:schemeClr val="tx1"/>
                </a:solidFill>
              </a:rPr>
              <a:t>T</a:t>
            </a:r>
            <a:r>
              <a:rPr lang="en-US" altLang="ja-JP" dirty="0" err="1">
                <a:solidFill>
                  <a:schemeClr val="tx1"/>
                </a:solidFill>
              </a:rPr>
              <a:t>v</a:t>
            </a:r>
            <a:r>
              <a:rPr lang="en-US" altLang="ja-JP" dirty="0">
                <a:solidFill>
                  <a:schemeClr val="tx1"/>
                </a:solidFill>
              </a:rPr>
              <a:t>-ω||v||</a:t>
            </a:r>
            <a:r>
              <a:rPr lang="en-US" altLang="ja-JP" baseline="30000" dirty="0" smtClean="0">
                <a:solidFill>
                  <a:schemeClr val="tx1"/>
                </a:solidFill>
              </a:rPr>
              <a:t>2</a:t>
            </a:r>
          </a:p>
          <a:p>
            <a:r>
              <a:rPr lang="ja-JP" altLang="en-US" dirty="0">
                <a:solidFill>
                  <a:schemeClr val="tx1"/>
                </a:solidFill>
              </a:rPr>
              <a:t>　</a:t>
            </a:r>
            <a:r>
              <a:rPr lang="ja-JP" altLang="en-US" dirty="0" smtClean="0">
                <a:solidFill>
                  <a:schemeClr val="tx1"/>
                </a:solidFill>
              </a:rPr>
              <a:t>よって、</a:t>
            </a:r>
            <a:r>
              <a:rPr lang="en-US" altLang="ja-JP" dirty="0" smtClean="0">
                <a:solidFill>
                  <a:schemeClr val="tx1"/>
                </a:solidFill>
              </a:rPr>
              <a:t>ω(||</a:t>
            </a:r>
            <a:r>
              <a:rPr lang="en-US" altLang="ja-JP" dirty="0">
                <a:solidFill>
                  <a:schemeClr val="tx1"/>
                </a:solidFill>
              </a:rPr>
              <a:t>u||</a:t>
            </a:r>
            <a:r>
              <a:rPr lang="en-US" altLang="ja-JP" baseline="30000" dirty="0">
                <a:solidFill>
                  <a:schemeClr val="tx1"/>
                </a:solidFill>
              </a:rPr>
              <a:t> 2 </a:t>
            </a:r>
            <a:r>
              <a:rPr lang="en-US" altLang="ja-JP" dirty="0" smtClean="0">
                <a:solidFill>
                  <a:schemeClr val="tx1"/>
                </a:solidFill>
              </a:rPr>
              <a:t>+||</a:t>
            </a:r>
            <a:r>
              <a:rPr lang="en-US" altLang="ja-JP" dirty="0">
                <a:solidFill>
                  <a:schemeClr val="tx1"/>
                </a:solidFill>
              </a:rPr>
              <a:t>v||</a:t>
            </a:r>
            <a:r>
              <a:rPr lang="en-US" altLang="ja-JP" baseline="30000" dirty="0" smtClean="0">
                <a:solidFill>
                  <a:schemeClr val="tx1"/>
                </a:solidFill>
              </a:rPr>
              <a:t>2</a:t>
            </a:r>
            <a:r>
              <a:rPr lang="en-US" altLang="ja-JP" dirty="0" smtClean="0">
                <a:solidFill>
                  <a:schemeClr val="tx1"/>
                </a:solidFill>
              </a:rPr>
              <a:t>)=0</a:t>
            </a:r>
            <a:r>
              <a:rPr lang="ja-JP" altLang="en-US" dirty="0" smtClean="0">
                <a:solidFill>
                  <a:schemeClr val="tx1"/>
                </a:solidFill>
              </a:rPr>
              <a:t>より</a:t>
            </a:r>
            <a:r>
              <a:rPr lang="en-US" altLang="ja-JP" dirty="0" smtClean="0">
                <a:solidFill>
                  <a:schemeClr val="tx1"/>
                </a:solidFill>
              </a:rPr>
              <a:t>ω=0</a:t>
            </a:r>
            <a:endParaRPr lang="en-US" altLang="ja-JP" baseline="30000" dirty="0">
              <a:solidFill>
                <a:schemeClr val="tx1"/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1057299" y="2306013"/>
            <a:ext cx="4333307" cy="54841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dirty="0" smtClean="0">
                <a:solidFill>
                  <a:schemeClr val="tx1"/>
                </a:solidFill>
              </a:rPr>
              <a:t>性質１　固有値は実数</a:t>
            </a:r>
            <a:endParaRPr lang="en-US" altLang="ja-JP" baseline="30000" dirty="0">
              <a:solidFill>
                <a:schemeClr val="tx1"/>
              </a:solidFill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1057299" y="4596049"/>
            <a:ext cx="8966268" cy="1077501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dirty="0" smtClean="0">
                <a:solidFill>
                  <a:schemeClr val="tx1"/>
                </a:solidFill>
              </a:rPr>
              <a:t>　</a:t>
            </a:r>
            <a:r>
              <a:rPr lang="en-US" altLang="ja-JP" dirty="0" smtClean="0">
                <a:solidFill>
                  <a:schemeClr val="tx1"/>
                </a:solidFill>
              </a:rPr>
              <a:t>Au=αu, Av=βv</a:t>
            </a:r>
            <a:r>
              <a:rPr lang="ja-JP" altLang="en-US" dirty="0" smtClean="0">
                <a:solidFill>
                  <a:schemeClr val="tx1"/>
                </a:solidFill>
              </a:rPr>
              <a:t>とすると</a:t>
            </a:r>
            <a:endParaRPr lang="en-US" altLang="ja-JP" dirty="0" smtClean="0">
              <a:solidFill>
                <a:schemeClr val="tx1"/>
              </a:solidFill>
            </a:endParaRPr>
          </a:p>
          <a:p>
            <a:r>
              <a:rPr lang="ja-JP" altLang="en-US" dirty="0" smtClean="0">
                <a:solidFill>
                  <a:schemeClr val="tx1"/>
                </a:solidFill>
              </a:rPr>
              <a:t>　</a:t>
            </a:r>
            <a:r>
              <a:rPr lang="en-US" altLang="ja-JP" dirty="0" err="1" smtClean="0">
                <a:solidFill>
                  <a:schemeClr val="tx1"/>
                </a:solidFill>
              </a:rPr>
              <a:t>v</a:t>
            </a:r>
            <a:r>
              <a:rPr lang="en-US" altLang="ja-JP" baseline="30000" dirty="0" err="1" smtClean="0">
                <a:solidFill>
                  <a:schemeClr val="tx1"/>
                </a:solidFill>
              </a:rPr>
              <a:t>T</a:t>
            </a:r>
            <a:r>
              <a:rPr lang="ja-JP" altLang="en-US" dirty="0">
                <a:solidFill>
                  <a:schemeClr val="tx1"/>
                </a:solidFill>
              </a:rPr>
              <a:t>を内積</a:t>
            </a:r>
            <a:r>
              <a:rPr lang="ja-JP" altLang="en-US" dirty="0" smtClean="0">
                <a:solidFill>
                  <a:schemeClr val="tx1"/>
                </a:solidFill>
              </a:rPr>
              <a:t>した</a:t>
            </a:r>
            <a:r>
              <a:rPr lang="en-US" altLang="ja-JP" dirty="0" err="1" smtClean="0">
                <a:solidFill>
                  <a:schemeClr val="tx1"/>
                </a:solidFill>
              </a:rPr>
              <a:t>v</a:t>
            </a:r>
            <a:r>
              <a:rPr lang="en-US" altLang="ja-JP" baseline="30000" dirty="0" err="1" smtClean="0">
                <a:solidFill>
                  <a:schemeClr val="tx1"/>
                </a:solidFill>
              </a:rPr>
              <a:t>T</a:t>
            </a:r>
            <a:r>
              <a:rPr lang="en-US" altLang="ja-JP" dirty="0" err="1" smtClean="0">
                <a:solidFill>
                  <a:schemeClr val="tx1"/>
                </a:solidFill>
              </a:rPr>
              <a:t>Au</a:t>
            </a:r>
            <a:r>
              <a:rPr lang="en-US" altLang="ja-JP" dirty="0" smtClean="0">
                <a:solidFill>
                  <a:schemeClr val="tx1"/>
                </a:solidFill>
              </a:rPr>
              <a:t>=α</a:t>
            </a:r>
            <a:r>
              <a:rPr lang="en-US" altLang="ja-JP" dirty="0" err="1" smtClean="0">
                <a:solidFill>
                  <a:schemeClr val="tx1"/>
                </a:solidFill>
              </a:rPr>
              <a:t>v</a:t>
            </a:r>
            <a:r>
              <a:rPr lang="en-US" altLang="ja-JP" baseline="30000" dirty="0" err="1" smtClean="0">
                <a:solidFill>
                  <a:schemeClr val="tx1"/>
                </a:solidFill>
              </a:rPr>
              <a:t>T</a:t>
            </a:r>
            <a:r>
              <a:rPr lang="en-US" altLang="ja-JP" dirty="0" err="1" smtClean="0">
                <a:solidFill>
                  <a:schemeClr val="tx1"/>
                </a:solidFill>
              </a:rPr>
              <a:t>u</a:t>
            </a:r>
            <a:r>
              <a:rPr lang="ja-JP" altLang="en-US" dirty="0">
                <a:solidFill>
                  <a:schemeClr val="tx1"/>
                </a:solidFill>
              </a:rPr>
              <a:t>を転置すると</a:t>
            </a:r>
            <a:r>
              <a:rPr lang="en-US" altLang="ja-JP" dirty="0" err="1">
                <a:solidFill>
                  <a:schemeClr val="tx1"/>
                </a:solidFill>
              </a:rPr>
              <a:t>u</a:t>
            </a:r>
            <a:r>
              <a:rPr lang="en-US" altLang="ja-JP" baseline="30000" dirty="0" err="1">
                <a:solidFill>
                  <a:schemeClr val="tx1"/>
                </a:solidFill>
              </a:rPr>
              <a:t>T</a:t>
            </a:r>
            <a:r>
              <a:rPr lang="en-US" altLang="ja-JP" dirty="0" err="1">
                <a:solidFill>
                  <a:schemeClr val="tx1"/>
                </a:solidFill>
              </a:rPr>
              <a:t>A</a:t>
            </a:r>
            <a:r>
              <a:rPr lang="en-US" altLang="ja-JP" baseline="30000" dirty="0" err="1">
                <a:solidFill>
                  <a:schemeClr val="tx1"/>
                </a:solidFill>
              </a:rPr>
              <a:t>T</a:t>
            </a:r>
            <a:r>
              <a:rPr lang="en-US" altLang="ja-JP" dirty="0" err="1">
                <a:solidFill>
                  <a:schemeClr val="tx1"/>
                </a:solidFill>
              </a:rPr>
              <a:t>v</a:t>
            </a:r>
            <a:r>
              <a:rPr lang="en-US" altLang="ja-JP" dirty="0">
                <a:solidFill>
                  <a:schemeClr val="tx1"/>
                </a:solidFill>
              </a:rPr>
              <a:t> </a:t>
            </a:r>
            <a:r>
              <a:rPr lang="en-US" altLang="ja-JP" dirty="0" smtClean="0">
                <a:solidFill>
                  <a:schemeClr val="tx1"/>
                </a:solidFill>
              </a:rPr>
              <a:t>=α</a:t>
            </a:r>
            <a:r>
              <a:rPr lang="en-US" altLang="ja-JP" dirty="0" err="1" smtClean="0">
                <a:solidFill>
                  <a:schemeClr val="tx1"/>
                </a:solidFill>
              </a:rPr>
              <a:t>u</a:t>
            </a:r>
            <a:r>
              <a:rPr lang="en-US" altLang="ja-JP" baseline="30000" dirty="0" err="1" smtClean="0">
                <a:solidFill>
                  <a:schemeClr val="tx1"/>
                </a:solidFill>
              </a:rPr>
              <a:t>T</a:t>
            </a:r>
            <a:r>
              <a:rPr lang="en-US" altLang="ja-JP" dirty="0" err="1" smtClean="0">
                <a:solidFill>
                  <a:schemeClr val="tx1"/>
                </a:solidFill>
              </a:rPr>
              <a:t>v</a:t>
            </a:r>
            <a:endParaRPr lang="en-US" altLang="ja-JP" dirty="0" smtClean="0">
              <a:solidFill>
                <a:schemeClr val="tx1"/>
              </a:solidFill>
            </a:endParaRPr>
          </a:p>
          <a:p>
            <a:r>
              <a:rPr lang="ja-JP" altLang="en-US" dirty="0" smtClean="0">
                <a:solidFill>
                  <a:schemeClr val="tx1"/>
                </a:solidFill>
              </a:rPr>
              <a:t>　</a:t>
            </a:r>
            <a:r>
              <a:rPr lang="en-US" altLang="ja-JP" dirty="0" err="1" smtClean="0">
                <a:solidFill>
                  <a:schemeClr val="tx1"/>
                </a:solidFill>
              </a:rPr>
              <a:t>u</a:t>
            </a:r>
            <a:r>
              <a:rPr lang="en-US" altLang="ja-JP" baseline="30000" dirty="0" err="1" smtClean="0">
                <a:solidFill>
                  <a:schemeClr val="tx1"/>
                </a:solidFill>
              </a:rPr>
              <a:t>T</a:t>
            </a:r>
            <a:r>
              <a:rPr lang="ja-JP" altLang="en-US" dirty="0">
                <a:solidFill>
                  <a:schemeClr val="tx1"/>
                </a:solidFill>
              </a:rPr>
              <a:t>を内積した</a:t>
            </a:r>
            <a:r>
              <a:rPr lang="en-US" altLang="ja-JP" dirty="0" err="1" smtClean="0">
                <a:solidFill>
                  <a:schemeClr val="tx1"/>
                </a:solidFill>
              </a:rPr>
              <a:t>u</a:t>
            </a:r>
            <a:r>
              <a:rPr lang="en-US" altLang="ja-JP" baseline="30000" dirty="0" err="1" smtClean="0">
                <a:solidFill>
                  <a:schemeClr val="tx1"/>
                </a:solidFill>
              </a:rPr>
              <a:t>T</a:t>
            </a:r>
            <a:r>
              <a:rPr lang="en-US" altLang="ja-JP" dirty="0" err="1" smtClean="0">
                <a:solidFill>
                  <a:schemeClr val="tx1"/>
                </a:solidFill>
              </a:rPr>
              <a:t>Av</a:t>
            </a:r>
            <a:r>
              <a:rPr lang="en-US" altLang="ja-JP" dirty="0" smtClean="0">
                <a:solidFill>
                  <a:schemeClr val="tx1"/>
                </a:solidFill>
              </a:rPr>
              <a:t>=</a:t>
            </a:r>
            <a:r>
              <a:rPr lang="en-US" altLang="ja-JP" dirty="0">
                <a:solidFill>
                  <a:schemeClr val="tx1"/>
                </a:solidFill>
              </a:rPr>
              <a:t>β</a:t>
            </a:r>
            <a:r>
              <a:rPr lang="en-US" altLang="ja-JP" dirty="0" err="1" smtClean="0">
                <a:solidFill>
                  <a:schemeClr val="tx1"/>
                </a:solidFill>
              </a:rPr>
              <a:t>u</a:t>
            </a:r>
            <a:r>
              <a:rPr lang="en-US" altLang="ja-JP" baseline="30000" dirty="0" err="1" smtClean="0">
                <a:solidFill>
                  <a:schemeClr val="tx1"/>
                </a:solidFill>
              </a:rPr>
              <a:t>T</a:t>
            </a:r>
            <a:r>
              <a:rPr lang="en-US" altLang="ja-JP" dirty="0" err="1" smtClean="0">
                <a:solidFill>
                  <a:schemeClr val="tx1"/>
                </a:solidFill>
              </a:rPr>
              <a:t>v</a:t>
            </a:r>
            <a:r>
              <a:rPr lang="ja-JP" altLang="en-US" dirty="0" smtClean="0">
                <a:solidFill>
                  <a:schemeClr val="tx1"/>
                </a:solidFill>
              </a:rPr>
              <a:t>から、</a:t>
            </a:r>
            <a:r>
              <a:rPr lang="en-US" altLang="ja-JP" b="1" dirty="0" smtClean="0">
                <a:solidFill>
                  <a:srgbClr val="FF0000"/>
                </a:solidFill>
              </a:rPr>
              <a:t>α</a:t>
            </a:r>
            <a:r>
              <a:rPr lang="en-US" altLang="ja-JP" b="1" dirty="0" err="1" smtClean="0">
                <a:solidFill>
                  <a:srgbClr val="FF0000"/>
                </a:solidFill>
              </a:rPr>
              <a:t>v</a:t>
            </a:r>
            <a:r>
              <a:rPr lang="en-US" altLang="ja-JP" b="1" baseline="30000" dirty="0" err="1" smtClean="0">
                <a:solidFill>
                  <a:srgbClr val="FF0000"/>
                </a:solidFill>
              </a:rPr>
              <a:t>T</a:t>
            </a:r>
            <a:r>
              <a:rPr lang="en-US" altLang="ja-JP" b="1" dirty="0" err="1" smtClean="0">
                <a:solidFill>
                  <a:srgbClr val="FF0000"/>
                </a:solidFill>
              </a:rPr>
              <a:t>u</a:t>
            </a:r>
            <a:r>
              <a:rPr lang="ja-JP" altLang="en-US" b="1" dirty="0" smtClean="0">
                <a:solidFill>
                  <a:srgbClr val="FF0000"/>
                </a:solidFill>
              </a:rPr>
              <a:t>＝</a:t>
            </a:r>
            <a:r>
              <a:rPr lang="en-US" altLang="ja-JP" b="1" dirty="0" smtClean="0">
                <a:solidFill>
                  <a:srgbClr val="FF0000"/>
                </a:solidFill>
              </a:rPr>
              <a:t>β</a:t>
            </a:r>
            <a:r>
              <a:rPr lang="en-US" altLang="ja-JP" b="1" dirty="0" err="1" smtClean="0">
                <a:solidFill>
                  <a:srgbClr val="FF0000"/>
                </a:solidFill>
              </a:rPr>
              <a:t>u</a:t>
            </a:r>
            <a:r>
              <a:rPr lang="en-US" altLang="ja-JP" b="1" baseline="30000" dirty="0" err="1" smtClean="0">
                <a:solidFill>
                  <a:srgbClr val="FF0000"/>
                </a:solidFill>
              </a:rPr>
              <a:t>T</a:t>
            </a:r>
            <a:r>
              <a:rPr lang="en-US" altLang="ja-JP" b="1" dirty="0" err="1" smtClean="0">
                <a:solidFill>
                  <a:srgbClr val="FF0000"/>
                </a:solidFill>
              </a:rPr>
              <a:t>v</a:t>
            </a:r>
            <a:r>
              <a:rPr lang="ja-JP" altLang="en-US" dirty="0" smtClean="0">
                <a:solidFill>
                  <a:schemeClr val="tx1"/>
                </a:solidFill>
              </a:rPr>
              <a:t>　よって</a:t>
            </a:r>
            <a:r>
              <a:rPr lang="en-US" altLang="ja-JP" dirty="0" smtClean="0">
                <a:solidFill>
                  <a:schemeClr val="tx1"/>
                </a:solidFill>
              </a:rPr>
              <a:t>(α-β)</a:t>
            </a:r>
            <a:r>
              <a:rPr lang="en-US" altLang="ja-JP" dirty="0" err="1" smtClean="0">
                <a:solidFill>
                  <a:schemeClr val="tx1"/>
                </a:solidFill>
              </a:rPr>
              <a:t>v</a:t>
            </a:r>
            <a:r>
              <a:rPr lang="en-US" altLang="ja-JP" baseline="30000" dirty="0" err="1" smtClean="0">
                <a:solidFill>
                  <a:schemeClr val="tx1"/>
                </a:solidFill>
              </a:rPr>
              <a:t>T</a:t>
            </a:r>
            <a:r>
              <a:rPr lang="en-US" altLang="ja-JP" dirty="0" err="1" smtClean="0">
                <a:solidFill>
                  <a:schemeClr val="tx1"/>
                </a:solidFill>
              </a:rPr>
              <a:t>u</a:t>
            </a:r>
            <a:r>
              <a:rPr lang="ja-JP" altLang="en-US" dirty="0" smtClean="0">
                <a:solidFill>
                  <a:schemeClr val="tx1"/>
                </a:solidFill>
              </a:rPr>
              <a:t>＝</a:t>
            </a:r>
            <a:r>
              <a:rPr lang="en-US" altLang="ja-JP" dirty="0" smtClean="0">
                <a:solidFill>
                  <a:schemeClr val="tx1"/>
                </a:solidFill>
              </a:rPr>
              <a:t>0</a:t>
            </a:r>
            <a:r>
              <a:rPr lang="ja-JP" altLang="en-US" dirty="0" smtClean="0">
                <a:solidFill>
                  <a:schemeClr val="tx1"/>
                </a:solidFill>
              </a:rPr>
              <a:t>より</a:t>
            </a:r>
            <a:r>
              <a:rPr lang="en-US" altLang="ja-JP" dirty="0" smtClean="0">
                <a:solidFill>
                  <a:schemeClr val="tx1"/>
                </a:solidFill>
              </a:rPr>
              <a:t>v</a:t>
            </a:r>
            <a:r>
              <a:rPr lang="ja-JP" altLang="en-US" dirty="0">
                <a:solidFill>
                  <a:schemeClr val="tx1"/>
                </a:solidFill>
              </a:rPr>
              <a:t> ⊥ </a:t>
            </a:r>
            <a:r>
              <a:rPr lang="en-US" altLang="ja-JP" dirty="0" smtClean="0">
                <a:solidFill>
                  <a:schemeClr val="tx1"/>
                </a:solidFill>
              </a:rPr>
              <a:t>u</a:t>
            </a:r>
            <a:endParaRPr lang="en-US" altLang="ja-JP" baseline="30000" dirty="0" smtClean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6514011" y="2384961"/>
            <a:ext cx="5303521" cy="390516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 smtClean="0">
                <a:solidFill>
                  <a:schemeClr val="tx1"/>
                </a:solidFill>
              </a:rPr>
              <a:t>☜ポイント　虚部と実部に分解すると実数の範囲で</a:t>
            </a:r>
            <a:r>
              <a:rPr lang="ja-JP" altLang="en-US" sz="1400" dirty="0">
                <a:solidFill>
                  <a:schemeClr val="tx1"/>
                </a:solidFill>
              </a:rPr>
              <a:t>扱</a:t>
            </a:r>
            <a:r>
              <a:rPr lang="ja-JP" altLang="en-US" sz="1400" dirty="0" smtClean="0">
                <a:solidFill>
                  <a:schemeClr val="tx1"/>
                </a:solidFill>
              </a:rPr>
              <a:t>える</a:t>
            </a:r>
            <a:endParaRPr lang="en-US" altLang="ja-JP" sz="1400" dirty="0" smtClean="0">
              <a:solidFill>
                <a:schemeClr val="tx1"/>
              </a:solidFill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1080850" y="5686830"/>
            <a:ext cx="5966164" cy="762084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dirty="0" smtClean="0">
                <a:solidFill>
                  <a:schemeClr val="tx1"/>
                </a:solidFill>
              </a:rPr>
              <a:t>性質３　対角化可能</a:t>
            </a:r>
            <a:endParaRPr lang="en-US" altLang="ja-JP" dirty="0" smtClean="0">
              <a:solidFill>
                <a:schemeClr val="tx1"/>
              </a:solidFill>
            </a:endParaRPr>
          </a:p>
          <a:p>
            <a:r>
              <a:rPr lang="ja-JP" altLang="en-US" dirty="0" smtClean="0">
                <a:solidFill>
                  <a:schemeClr val="tx1"/>
                </a:solidFill>
              </a:rPr>
              <a:t>　上三角分解を利用（テキスト参照）</a:t>
            </a:r>
            <a:endParaRPr lang="en-US" altLang="ja-JP" baseline="30000" dirty="0">
              <a:solidFill>
                <a:schemeClr val="tx1"/>
              </a:solidFill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5869576" y="5657031"/>
            <a:ext cx="2603865" cy="390516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 smtClean="0">
                <a:solidFill>
                  <a:schemeClr val="tx1"/>
                </a:solidFill>
              </a:rPr>
              <a:t>☜ポイント　内積は可換</a:t>
            </a:r>
            <a:endParaRPr lang="en-US" altLang="ja-JP" sz="1400" dirty="0" smtClean="0">
              <a:solidFill>
                <a:schemeClr val="tx1"/>
              </a:solidFill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1057299" y="4276483"/>
            <a:ext cx="52629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dirty="0"/>
              <a:t>性質２　異なる固有値の固有ベクトルは直交する</a:t>
            </a:r>
            <a:endParaRPr lang="en-US" altLang="ja-JP" dirty="0"/>
          </a:p>
        </p:txBody>
      </p:sp>
      <p:pic>
        <p:nvPicPr>
          <p:cNvPr id="18" name="オーディオ 17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33238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9374"/>
    </mc:Choice>
    <mc:Fallback xmlns="">
      <p:transition spd="slow" advTm="1593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3" grpId="0" animBg="1"/>
      <p:bldP spid="5" grpId="0" animBg="1"/>
      <p:bldP spid="8" grpId="0" animBg="1"/>
      <p:bldP spid="10" grpId="0" animBg="1"/>
      <p:bldP spid="11" grpId="0" animBg="1"/>
      <p:bldP spid="9" grpId="0" animBg="1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32155"/>
          </a:xfrm>
        </p:spPr>
        <p:txBody>
          <a:bodyPr/>
          <a:lstStyle/>
          <a:p>
            <a:pPr algn="ctr"/>
            <a:r>
              <a:rPr kumimoji="1" lang="ja-JP" altLang="en-US" dirty="0" smtClean="0"/>
              <a:t>スペクトル分解</a:t>
            </a:r>
            <a:endParaRPr kumimoji="1" lang="ja-JP" altLang="en-US" dirty="0"/>
          </a:p>
        </p:txBody>
      </p:sp>
      <p:sp>
        <p:nvSpPr>
          <p:cNvPr id="3" name="正方形/長方形 2"/>
          <p:cNvSpPr/>
          <p:nvPr/>
        </p:nvSpPr>
        <p:spPr>
          <a:xfrm>
            <a:off x="1057299" y="1613687"/>
            <a:ext cx="6048895" cy="548413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 smtClean="0">
                <a:solidFill>
                  <a:schemeClr val="tx1"/>
                </a:solidFill>
              </a:rPr>
              <a:t>実対称行列</a:t>
            </a:r>
            <a:r>
              <a:rPr lang="en-US" altLang="ja-JP" dirty="0" smtClean="0">
                <a:solidFill>
                  <a:schemeClr val="tx1"/>
                </a:solidFill>
              </a:rPr>
              <a:t>A</a:t>
            </a:r>
            <a:r>
              <a:rPr kumimoji="1" lang="ja-JP" altLang="en-US" dirty="0" smtClean="0">
                <a:solidFill>
                  <a:schemeClr val="tx1"/>
                </a:solidFill>
              </a:rPr>
              <a:t>は</a:t>
            </a:r>
            <a:r>
              <a:rPr lang="ja-JP" altLang="en-US" dirty="0" smtClean="0">
                <a:solidFill>
                  <a:schemeClr val="tx1"/>
                </a:solidFill>
              </a:rPr>
              <a:t>直交行列</a:t>
            </a:r>
            <a:r>
              <a:rPr lang="en-US" altLang="ja-JP" dirty="0">
                <a:solidFill>
                  <a:schemeClr val="tx1"/>
                </a:solidFill>
              </a:rPr>
              <a:t>Q=[q</a:t>
            </a:r>
            <a:r>
              <a:rPr lang="en-US" altLang="ja-JP" baseline="-25000" dirty="0">
                <a:solidFill>
                  <a:schemeClr val="tx1"/>
                </a:solidFill>
              </a:rPr>
              <a:t>1</a:t>
            </a:r>
            <a:r>
              <a:rPr lang="en-US" altLang="ja-JP" dirty="0">
                <a:solidFill>
                  <a:schemeClr val="tx1"/>
                </a:solidFill>
              </a:rPr>
              <a:t>|q</a:t>
            </a:r>
            <a:r>
              <a:rPr lang="en-US" altLang="ja-JP" baseline="-25000" dirty="0">
                <a:solidFill>
                  <a:schemeClr val="tx1"/>
                </a:solidFill>
              </a:rPr>
              <a:t>2</a:t>
            </a:r>
            <a:r>
              <a:rPr lang="en-US" altLang="ja-JP" dirty="0">
                <a:solidFill>
                  <a:schemeClr val="tx1"/>
                </a:solidFill>
              </a:rPr>
              <a:t>|…|</a:t>
            </a:r>
            <a:r>
              <a:rPr lang="en-US" altLang="ja-JP" dirty="0" err="1">
                <a:solidFill>
                  <a:schemeClr val="tx1"/>
                </a:solidFill>
              </a:rPr>
              <a:t>q</a:t>
            </a:r>
            <a:r>
              <a:rPr lang="en-US" altLang="ja-JP" baseline="-25000" dirty="0" err="1">
                <a:solidFill>
                  <a:schemeClr val="tx1"/>
                </a:solidFill>
              </a:rPr>
              <a:t>n</a:t>
            </a:r>
            <a:r>
              <a:rPr lang="en-US" altLang="ja-JP" baseline="-25000" dirty="0">
                <a:solidFill>
                  <a:schemeClr val="tx1"/>
                </a:solidFill>
              </a:rPr>
              <a:t> </a:t>
            </a:r>
            <a:r>
              <a:rPr lang="en-US" altLang="ja-JP" dirty="0">
                <a:solidFill>
                  <a:schemeClr val="tx1"/>
                </a:solidFill>
              </a:rPr>
              <a:t>]</a:t>
            </a:r>
            <a:r>
              <a:rPr lang="ja-JP" altLang="en-US" dirty="0" smtClean="0">
                <a:solidFill>
                  <a:schemeClr val="tx1"/>
                </a:solidFill>
              </a:rPr>
              <a:t>で対角化できる</a:t>
            </a:r>
            <a:endParaRPr lang="en-US" altLang="ja-JP" baseline="30000" dirty="0" smtClean="0">
              <a:solidFill>
                <a:schemeClr val="tx1"/>
              </a:solidFill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924095" y="2386737"/>
            <a:ext cx="9665528" cy="330479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dirty="0" smtClean="0">
                <a:solidFill>
                  <a:schemeClr val="tx1"/>
                </a:solidFill>
              </a:rPr>
              <a:t>３つの性質から</a:t>
            </a:r>
            <a:endParaRPr lang="en-US" altLang="ja-JP" dirty="0" smtClean="0">
              <a:solidFill>
                <a:schemeClr val="tx1"/>
              </a:solidFill>
            </a:endParaRPr>
          </a:p>
          <a:p>
            <a:endParaRPr lang="en-US" altLang="ja-JP" dirty="0" smtClean="0">
              <a:solidFill>
                <a:schemeClr val="tx1"/>
              </a:solidFill>
            </a:endParaRPr>
          </a:p>
          <a:p>
            <a:r>
              <a:rPr lang="ja-JP" altLang="en-US" dirty="0" smtClean="0">
                <a:solidFill>
                  <a:schemeClr val="tx1"/>
                </a:solidFill>
              </a:rPr>
              <a:t>　</a:t>
            </a:r>
            <a:r>
              <a:rPr lang="en-US" altLang="ja-JP" dirty="0" smtClean="0">
                <a:solidFill>
                  <a:schemeClr val="tx1"/>
                </a:solidFill>
              </a:rPr>
              <a:t>Ax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1</a:t>
            </a:r>
            <a:r>
              <a:rPr lang="en-US" altLang="ja-JP" dirty="0" smtClean="0">
                <a:solidFill>
                  <a:schemeClr val="tx1"/>
                </a:solidFill>
              </a:rPr>
              <a:t>=λ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1</a:t>
            </a:r>
            <a:r>
              <a:rPr lang="en-US" altLang="ja-JP" dirty="0" smtClean="0">
                <a:solidFill>
                  <a:schemeClr val="tx1"/>
                </a:solidFill>
              </a:rPr>
              <a:t>x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1</a:t>
            </a:r>
            <a:r>
              <a:rPr lang="en-US" altLang="ja-JP" dirty="0" smtClean="0">
                <a:solidFill>
                  <a:schemeClr val="tx1"/>
                </a:solidFill>
              </a:rPr>
              <a:t>, Ax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2</a:t>
            </a:r>
            <a:r>
              <a:rPr lang="en-US" altLang="ja-JP" dirty="0" smtClean="0">
                <a:solidFill>
                  <a:schemeClr val="tx1"/>
                </a:solidFill>
              </a:rPr>
              <a:t>=λ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2</a:t>
            </a:r>
            <a:r>
              <a:rPr lang="en-US" altLang="ja-JP" dirty="0" smtClean="0">
                <a:solidFill>
                  <a:schemeClr val="tx1"/>
                </a:solidFill>
              </a:rPr>
              <a:t>x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2</a:t>
            </a:r>
            <a:r>
              <a:rPr lang="en-US" altLang="ja-JP" dirty="0" smtClean="0">
                <a:solidFill>
                  <a:schemeClr val="tx1"/>
                </a:solidFill>
              </a:rPr>
              <a:t>,…, </a:t>
            </a:r>
            <a:r>
              <a:rPr lang="en-US" altLang="ja-JP" dirty="0" err="1" smtClean="0">
                <a:solidFill>
                  <a:schemeClr val="tx1"/>
                </a:solidFill>
              </a:rPr>
              <a:t>Ax</a:t>
            </a:r>
            <a:r>
              <a:rPr lang="en-US" altLang="ja-JP" baseline="-25000" dirty="0" err="1" smtClean="0">
                <a:solidFill>
                  <a:schemeClr val="tx1"/>
                </a:solidFill>
              </a:rPr>
              <a:t>n</a:t>
            </a:r>
            <a:r>
              <a:rPr lang="en-US" altLang="ja-JP" dirty="0" smtClean="0">
                <a:solidFill>
                  <a:schemeClr val="tx1"/>
                </a:solidFill>
              </a:rPr>
              <a:t>=</a:t>
            </a:r>
            <a:r>
              <a:rPr lang="en-US" altLang="ja-JP" dirty="0" err="1" smtClean="0">
                <a:solidFill>
                  <a:schemeClr val="tx1"/>
                </a:solidFill>
              </a:rPr>
              <a:t>λ</a:t>
            </a:r>
            <a:r>
              <a:rPr lang="en-US" altLang="ja-JP" baseline="-25000" dirty="0" err="1" smtClean="0">
                <a:solidFill>
                  <a:schemeClr val="tx1"/>
                </a:solidFill>
              </a:rPr>
              <a:t>n</a:t>
            </a:r>
            <a:r>
              <a:rPr lang="en-US" altLang="ja-JP" dirty="0" err="1" smtClean="0">
                <a:solidFill>
                  <a:schemeClr val="tx1"/>
                </a:solidFill>
              </a:rPr>
              <a:t>x</a:t>
            </a:r>
            <a:r>
              <a:rPr lang="en-US" altLang="ja-JP" baseline="-25000" dirty="0" err="1" smtClean="0">
                <a:solidFill>
                  <a:schemeClr val="tx1"/>
                </a:solidFill>
              </a:rPr>
              <a:t>n</a:t>
            </a:r>
            <a:endParaRPr lang="en-US" altLang="ja-JP" baseline="-25000" dirty="0" smtClean="0">
              <a:solidFill>
                <a:schemeClr val="tx1"/>
              </a:solidFill>
            </a:endParaRPr>
          </a:p>
          <a:p>
            <a:endParaRPr lang="en-US" altLang="ja-JP" dirty="0" smtClean="0">
              <a:solidFill>
                <a:schemeClr val="tx1"/>
              </a:solidFill>
            </a:endParaRPr>
          </a:p>
          <a:p>
            <a:r>
              <a:rPr lang="ja-JP" altLang="en-US" dirty="0" smtClean="0">
                <a:solidFill>
                  <a:schemeClr val="tx1"/>
                </a:solidFill>
              </a:rPr>
              <a:t>が成り立ち固有ベクトル</a:t>
            </a:r>
            <a:r>
              <a:rPr lang="en-US" altLang="ja-JP" dirty="0" smtClean="0">
                <a:solidFill>
                  <a:schemeClr val="tx1"/>
                </a:solidFill>
              </a:rPr>
              <a:t>{x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1</a:t>
            </a:r>
            <a:r>
              <a:rPr lang="en-US" altLang="ja-JP" dirty="0" smtClean="0">
                <a:solidFill>
                  <a:schemeClr val="tx1"/>
                </a:solidFill>
              </a:rPr>
              <a:t>,x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2</a:t>
            </a:r>
            <a:r>
              <a:rPr lang="en-US" altLang="ja-JP" dirty="0" smtClean="0">
                <a:solidFill>
                  <a:schemeClr val="tx1"/>
                </a:solidFill>
              </a:rPr>
              <a:t>,…,</a:t>
            </a:r>
            <a:r>
              <a:rPr lang="en-US" altLang="ja-JP" dirty="0" err="1" smtClean="0">
                <a:solidFill>
                  <a:schemeClr val="tx1"/>
                </a:solidFill>
              </a:rPr>
              <a:t>x</a:t>
            </a:r>
            <a:r>
              <a:rPr lang="en-US" altLang="ja-JP" baseline="-25000" dirty="0" err="1" smtClean="0">
                <a:solidFill>
                  <a:schemeClr val="tx1"/>
                </a:solidFill>
              </a:rPr>
              <a:t>n</a:t>
            </a:r>
            <a:r>
              <a:rPr lang="en-US" altLang="ja-JP" dirty="0" smtClean="0">
                <a:solidFill>
                  <a:schemeClr val="tx1"/>
                </a:solidFill>
              </a:rPr>
              <a:t>}</a:t>
            </a:r>
            <a:r>
              <a:rPr lang="ja-JP" altLang="en-US" dirty="0" smtClean="0">
                <a:solidFill>
                  <a:schemeClr val="tx1"/>
                </a:solidFill>
              </a:rPr>
              <a:t>は</a:t>
            </a:r>
            <a:r>
              <a:rPr lang="en-US" altLang="ja-JP" dirty="0" smtClean="0">
                <a:solidFill>
                  <a:schemeClr val="tx1"/>
                </a:solidFill>
              </a:rPr>
              <a:t>n</a:t>
            </a:r>
            <a:r>
              <a:rPr lang="ja-JP" altLang="en-US" dirty="0" smtClean="0">
                <a:solidFill>
                  <a:schemeClr val="tx1"/>
                </a:solidFill>
              </a:rPr>
              <a:t>次元実空間の直交基底となる</a:t>
            </a:r>
            <a:endParaRPr lang="en-US" altLang="ja-JP" dirty="0" smtClean="0">
              <a:solidFill>
                <a:schemeClr val="tx1"/>
              </a:solidFill>
            </a:endParaRPr>
          </a:p>
          <a:p>
            <a:endParaRPr lang="en-US" altLang="ja-JP" dirty="0" smtClean="0">
              <a:solidFill>
                <a:schemeClr val="tx1"/>
              </a:solidFill>
            </a:endParaRPr>
          </a:p>
          <a:p>
            <a:r>
              <a:rPr lang="ja-JP" altLang="en-US" dirty="0" smtClean="0">
                <a:solidFill>
                  <a:schemeClr val="tx1"/>
                </a:solidFill>
              </a:rPr>
              <a:t>これを正規化した正規直交基底を</a:t>
            </a:r>
            <a:r>
              <a:rPr lang="en-US" altLang="ja-JP" dirty="0" smtClean="0">
                <a:solidFill>
                  <a:schemeClr val="tx1"/>
                </a:solidFill>
              </a:rPr>
              <a:t>{q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1</a:t>
            </a:r>
            <a:r>
              <a:rPr lang="en-US" altLang="ja-JP" dirty="0" smtClean="0">
                <a:solidFill>
                  <a:schemeClr val="tx1"/>
                </a:solidFill>
              </a:rPr>
              <a:t>,q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2</a:t>
            </a:r>
            <a:r>
              <a:rPr lang="en-US" altLang="ja-JP" dirty="0" smtClean="0">
                <a:solidFill>
                  <a:schemeClr val="tx1"/>
                </a:solidFill>
              </a:rPr>
              <a:t>,…,</a:t>
            </a:r>
            <a:r>
              <a:rPr lang="en-US" altLang="ja-JP" dirty="0" err="1" smtClean="0">
                <a:solidFill>
                  <a:schemeClr val="tx1"/>
                </a:solidFill>
              </a:rPr>
              <a:t>q</a:t>
            </a:r>
            <a:r>
              <a:rPr lang="en-US" altLang="ja-JP" baseline="-25000" dirty="0" err="1" smtClean="0">
                <a:solidFill>
                  <a:schemeClr val="tx1"/>
                </a:solidFill>
              </a:rPr>
              <a:t>n</a:t>
            </a:r>
            <a:r>
              <a:rPr lang="en-US" altLang="ja-JP" dirty="0" smtClean="0">
                <a:solidFill>
                  <a:schemeClr val="tx1"/>
                </a:solidFill>
              </a:rPr>
              <a:t>}</a:t>
            </a:r>
            <a:r>
              <a:rPr lang="ja-JP" altLang="en-US" dirty="0" smtClean="0">
                <a:solidFill>
                  <a:schemeClr val="tx1"/>
                </a:solidFill>
              </a:rPr>
              <a:t>とすると</a:t>
            </a:r>
            <a:endParaRPr lang="en-US" altLang="ja-JP" dirty="0" smtClean="0">
              <a:solidFill>
                <a:schemeClr val="tx1"/>
              </a:solidFill>
            </a:endParaRPr>
          </a:p>
          <a:p>
            <a:endParaRPr lang="en-US" altLang="ja-JP" dirty="0">
              <a:solidFill>
                <a:schemeClr val="tx1"/>
              </a:solidFill>
            </a:endParaRPr>
          </a:p>
          <a:p>
            <a:r>
              <a:rPr lang="en-US" altLang="ja-JP" dirty="0" smtClean="0">
                <a:solidFill>
                  <a:schemeClr val="tx1"/>
                </a:solidFill>
              </a:rPr>
              <a:t>A</a:t>
            </a:r>
            <a:r>
              <a:rPr lang="ja-JP" altLang="en-US" dirty="0">
                <a:solidFill>
                  <a:schemeClr val="tx1"/>
                </a:solidFill>
              </a:rPr>
              <a:t> </a:t>
            </a:r>
            <a:r>
              <a:rPr lang="en-US" altLang="ja-JP" dirty="0" smtClean="0">
                <a:solidFill>
                  <a:schemeClr val="tx1"/>
                </a:solidFill>
              </a:rPr>
              <a:t>= [</a:t>
            </a:r>
            <a:r>
              <a:rPr lang="en-US" altLang="ja-JP" dirty="0">
                <a:solidFill>
                  <a:schemeClr val="tx1"/>
                </a:solidFill>
              </a:rPr>
              <a:t>q</a:t>
            </a:r>
            <a:r>
              <a:rPr lang="en-US" altLang="ja-JP" baseline="-25000" dirty="0">
                <a:solidFill>
                  <a:schemeClr val="tx1"/>
                </a:solidFill>
              </a:rPr>
              <a:t>1</a:t>
            </a:r>
            <a:r>
              <a:rPr lang="en-US" altLang="ja-JP" dirty="0">
                <a:solidFill>
                  <a:schemeClr val="tx1"/>
                </a:solidFill>
              </a:rPr>
              <a:t>|q</a:t>
            </a:r>
            <a:r>
              <a:rPr lang="en-US" altLang="ja-JP" baseline="-25000" dirty="0">
                <a:solidFill>
                  <a:schemeClr val="tx1"/>
                </a:solidFill>
              </a:rPr>
              <a:t>2</a:t>
            </a:r>
            <a:r>
              <a:rPr lang="en-US" altLang="ja-JP" dirty="0">
                <a:solidFill>
                  <a:schemeClr val="tx1"/>
                </a:solidFill>
              </a:rPr>
              <a:t>|…|</a:t>
            </a:r>
            <a:r>
              <a:rPr lang="en-US" altLang="ja-JP" dirty="0" err="1">
                <a:solidFill>
                  <a:schemeClr val="tx1"/>
                </a:solidFill>
              </a:rPr>
              <a:t>q</a:t>
            </a:r>
            <a:r>
              <a:rPr lang="en-US" altLang="ja-JP" baseline="-25000" dirty="0" err="1">
                <a:solidFill>
                  <a:schemeClr val="tx1"/>
                </a:solidFill>
              </a:rPr>
              <a:t>n</a:t>
            </a:r>
            <a:r>
              <a:rPr lang="en-US" altLang="ja-JP" baseline="-25000" dirty="0">
                <a:solidFill>
                  <a:schemeClr val="tx1"/>
                </a:solidFill>
              </a:rPr>
              <a:t> </a:t>
            </a:r>
            <a:r>
              <a:rPr lang="en-US" altLang="ja-JP" dirty="0">
                <a:solidFill>
                  <a:schemeClr val="tx1"/>
                </a:solidFill>
              </a:rPr>
              <a:t>]</a:t>
            </a:r>
            <a:r>
              <a:rPr lang="en-US" altLang="ja-JP" dirty="0" err="1">
                <a:solidFill>
                  <a:schemeClr val="tx1"/>
                </a:solidFill>
              </a:rPr>
              <a:t>diag</a:t>
            </a:r>
            <a:r>
              <a:rPr lang="en-US" altLang="ja-JP" dirty="0">
                <a:solidFill>
                  <a:schemeClr val="tx1"/>
                </a:solidFill>
              </a:rPr>
              <a:t>(λ</a:t>
            </a:r>
            <a:r>
              <a:rPr lang="en-US" altLang="ja-JP" baseline="-25000" dirty="0">
                <a:solidFill>
                  <a:schemeClr val="tx1"/>
                </a:solidFill>
              </a:rPr>
              <a:t>1</a:t>
            </a:r>
            <a:r>
              <a:rPr lang="en-US" altLang="ja-JP" dirty="0">
                <a:solidFill>
                  <a:schemeClr val="tx1"/>
                </a:solidFill>
              </a:rPr>
              <a:t>, λ</a:t>
            </a:r>
            <a:r>
              <a:rPr lang="en-US" altLang="ja-JP" baseline="-25000" dirty="0">
                <a:solidFill>
                  <a:schemeClr val="tx1"/>
                </a:solidFill>
              </a:rPr>
              <a:t>2</a:t>
            </a:r>
            <a:r>
              <a:rPr lang="en-US" altLang="ja-JP" dirty="0">
                <a:solidFill>
                  <a:schemeClr val="tx1"/>
                </a:solidFill>
              </a:rPr>
              <a:t>,…, </a:t>
            </a:r>
            <a:r>
              <a:rPr lang="en-US" altLang="ja-JP" dirty="0" err="1">
                <a:solidFill>
                  <a:schemeClr val="tx1"/>
                </a:solidFill>
              </a:rPr>
              <a:t>λ</a:t>
            </a:r>
            <a:r>
              <a:rPr lang="en-US" altLang="ja-JP" baseline="-25000" dirty="0" err="1">
                <a:solidFill>
                  <a:schemeClr val="tx1"/>
                </a:solidFill>
              </a:rPr>
              <a:t>n</a:t>
            </a:r>
            <a:r>
              <a:rPr lang="en-US" altLang="ja-JP" dirty="0">
                <a:solidFill>
                  <a:schemeClr val="tx1"/>
                </a:solidFill>
              </a:rPr>
              <a:t>) [q</a:t>
            </a:r>
            <a:r>
              <a:rPr lang="en-US" altLang="ja-JP" baseline="-25000" dirty="0">
                <a:solidFill>
                  <a:schemeClr val="tx1"/>
                </a:solidFill>
              </a:rPr>
              <a:t>1</a:t>
            </a:r>
            <a:r>
              <a:rPr lang="en-US" altLang="ja-JP" dirty="0">
                <a:solidFill>
                  <a:schemeClr val="tx1"/>
                </a:solidFill>
              </a:rPr>
              <a:t>|q</a:t>
            </a:r>
            <a:r>
              <a:rPr lang="en-US" altLang="ja-JP" baseline="-25000" dirty="0">
                <a:solidFill>
                  <a:schemeClr val="tx1"/>
                </a:solidFill>
              </a:rPr>
              <a:t>2</a:t>
            </a:r>
            <a:r>
              <a:rPr lang="en-US" altLang="ja-JP" dirty="0">
                <a:solidFill>
                  <a:schemeClr val="tx1"/>
                </a:solidFill>
              </a:rPr>
              <a:t>|…|</a:t>
            </a:r>
            <a:r>
              <a:rPr lang="en-US" altLang="ja-JP" dirty="0" err="1">
                <a:solidFill>
                  <a:schemeClr val="tx1"/>
                </a:solidFill>
              </a:rPr>
              <a:t>q</a:t>
            </a:r>
            <a:r>
              <a:rPr lang="en-US" altLang="ja-JP" baseline="-25000" dirty="0" err="1">
                <a:solidFill>
                  <a:schemeClr val="tx1"/>
                </a:solidFill>
              </a:rPr>
              <a:t>n</a:t>
            </a:r>
            <a:r>
              <a:rPr lang="en-US" altLang="ja-JP" baseline="-25000" dirty="0">
                <a:solidFill>
                  <a:schemeClr val="tx1"/>
                </a:solidFill>
              </a:rPr>
              <a:t> </a:t>
            </a:r>
            <a:r>
              <a:rPr lang="en-US" altLang="ja-JP" dirty="0">
                <a:solidFill>
                  <a:schemeClr val="tx1"/>
                </a:solidFill>
              </a:rPr>
              <a:t>]</a:t>
            </a:r>
            <a:r>
              <a:rPr lang="en-US" altLang="ja-JP" baseline="30000" dirty="0" smtClean="0">
                <a:solidFill>
                  <a:schemeClr val="tx1"/>
                </a:solidFill>
              </a:rPr>
              <a:t>T</a:t>
            </a:r>
            <a:r>
              <a:rPr lang="en-US" altLang="ja-JP" dirty="0" smtClean="0">
                <a:solidFill>
                  <a:schemeClr val="tx1"/>
                </a:solidFill>
              </a:rPr>
              <a:t>= λ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1</a:t>
            </a:r>
            <a:r>
              <a:rPr lang="en-US" altLang="ja-JP" dirty="0" smtClean="0">
                <a:solidFill>
                  <a:schemeClr val="tx1"/>
                </a:solidFill>
              </a:rPr>
              <a:t>q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1</a:t>
            </a:r>
            <a:r>
              <a:rPr lang="en-US" altLang="ja-JP" dirty="0" smtClean="0">
                <a:solidFill>
                  <a:schemeClr val="tx1"/>
                </a:solidFill>
              </a:rPr>
              <a:t>q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1</a:t>
            </a:r>
            <a:r>
              <a:rPr lang="en-US" altLang="ja-JP" baseline="30000" dirty="0" smtClean="0">
                <a:solidFill>
                  <a:schemeClr val="tx1"/>
                </a:solidFill>
              </a:rPr>
              <a:t>T</a:t>
            </a:r>
            <a:r>
              <a:rPr lang="en-US" altLang="ja-JP" dirty="0" smtClean="0">
                <a:solidFill>
                  <a:schemeClr val="tx1"/>
                </a:solidFill>
              </a:rPr>
              <a:t>+λ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2</a:t>
            </a:r>
            <a:r>
              <a:rPr lang="en-US" altLang="ja-JP" dirty="0" smtClean="0">
                <a:solidFill>
                  <a:schemeClr val="tx1"/>
                </a:solidFill>
              </a:rPr>
              <a:t>q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2</a:t>
            </a:r>
            <a:r>
              <a:rPr lang="en-US" altLang="ja-JP" dirty="0" smtClean="0">
                <a:solidFill>
                  <a:schemeClr val="tx1"/>
                </a:solidFill>
              </a:rPr>
              <a:t>q</a:t>
            </a:r>
            <a:r>
              <a:rPr lang="en-US" altLang="ja-JP" baseline="-25000" dirty="0" smtClean="0">
                <a:solidFill>
                  <a:schemeClr val="tx1"/>
                </a:solidFill>
              </a:rPr>
              <a:t>2</a:t>
            </a:r>
            <a:r>
              <a:rPr lang="en-US" altLang="ja-JP" baseline="30000" dirty="0" smtClean="0">
                <a:solidFill>
                  <a:schemeClr val="tx1"/>
                </a:solidFill>
              </a:rPr>
              <a:t>T</a:t>
            </a:r>
            <a:r>
              <a:rPr lang="en-US" altLang="ja-JP" dirty="0" smtClean="0">
                <a:solidFill>
                  <a:schemeClr val="tx1"/>
                </a:solidFill>
              </a:rPr>
              <a:t>+…+</a:t>
            </a:r>
            <a:r>
              <a:rPr lang="en-US" altLang="ja-JP" dirty="0" err="1" smtClean="0">
                <a:solidFill>
                  <a:schemeClr val="tx1"/>
                </a:solidFill>
              </a:rPr>
              <a:t>λ</a:t>
            </a:r>
            <a:r>
              <a:rPr lang="en-US" altLang="ja-JP" baseline="-25000" dirty="0" err="1" smtClean="0">
                <a:solidFill>
                  <a:schemeClr val="tx1"/>
                </a:solidFill>
              </a:rPr>
              <a:t>n</a:t>
            </a:r>
            <a:r>
              <a:rPr lang="en-US" altLang="ja-JP" dirty="0" err="1" smtClean="0">
                <a:solidFill>
                  <a:schemeClr val="tx1"/>
                </a:solidFill>
              </a:rPr>
              <a:t>q</a:t>
            </a:r>
            <a:r>
              <a:rPr lang="en-US" altLang="ja-JP" baseline="-25000" dirty="0" err="1" smtClean="0">
                <a:solidFill>
                  <a:schemeClr val="tx1"/>
                </a:solidFill>
              </a:rPr>
              <a:t>n</a:t>
            </a:r>
            <a:r>
              <a:rPr lang="en-US" altLang="ja-JP" dirty="0" err="1" smtClean="0">
                <a:solidFill>
                  <a:schemeClr val="tx1"/>
                </a:solidFill>
              </a:rPr>
              <a:t>q</a:t>
            </a:r>
            <a:r>
              <a:rPr lang="en-US" altLang="ja-JP" baseline="-25000" dirty="0" err="1" smtClean="0">
                <a:solidFill>
                  <a:schemeClr val="tx1"/>
                </a:solidFill>
              </a:rPr>
              <a:t>n</a:t>
            </a:r>
            <a:r>
              <a:rPr lang="en-US" altLang="ja-JP" baseline="30000" dirty="0" err="1" smtClean="0">
                <a:solidFill>
                  <a:schemeClr val="tx1"/>
                </a:solidFill>
              </a:rPr>
              <a:t>T</a:t>
            </a:r>
            <a:endParaRPr lang="en-US" altLang="ja-JP" baseline="30000" dirty="0" smtClean="0">
              <a:solidFill>
                <a:schemeClr val="tx1"/>
              </a:solidFill>
            </a:endParaRPr>
          </a:p>
          <a:p>
            <a:endParaRPr lang="en-US" altLang="ja-JP" baseline="30000" dirty="0">
              <a:solidFill>
                <a:schemeClr val="tx1"/>
              </a:solidFill>
            </a:endParaRPr>
          </a:p>
          <a:p>
            <a:r>
              <a:rPr lang="ja-JP" altLang="en-US" dirty="0" smtClean="0">
                <a:solidFill>
                  <a:schemeClr val="tx1"/>
                </a:solidFill>
              </a:rPr>
              <a:t>を</a:t>
            </a:r>
            <a:r>
              <a:rPr lang="ja-JP" altLang="en-US" b="1" dirty="0" smtClean="0">
                <a:solidFill>
                  <a:srgbClr val="FF0000"/>
                </a:solidFill>
              </a:rPr>
              <a:t>スペクトル分解</a:t>
            </a:r>
            <a:r>
              <a:rPr lang="ja-JP" altLang="en-US" dirty="0" smtClean="0">
                <a:solidFill>
                  <a:schemeClr val="tx1"/>
                </a:solidFill>
              </a:rPr>
              <a:t>という。</a:t>
            </a:r>
            <a:endParaRPr lang="en-US" altLang="ja-JP" dirty="0" smtClean="0">
              <a:solidFill>
                <a:schemeClr val="tx1"/>
              </a:solidFill>
            </a:endParaRPr>
          </a:p>
        </p:txBody>
      </p:sp>
      <p:pic>
        <p:nvPicPr>
          <p:cNvPr id="4" name="オーディオ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52307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632"/>
    </mc:Choice>
    <mc:Fallback xmlns="">
      <p:transition spd="slow" advTm="726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7875"/>
          </a:xfrm>
        </p:spPr>
        <p:txBody>
          <a:bodyPr/>
          <a:lstStyle/>
          <a:p>
            <a:pPr algn="ctr"/>
            <a:r>
              <a:rPr lang="ja-JP" altLang="en-US" dirty="0" smtClean="0"/>
              <a:t>対称行列の核</a:t>
            </a:r>
            <a:r>
              <a:rPr lang="ja-JP" altLang="en-US" dirty="0" smtClean="0"/>
              <a:t>と像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正方形/長方形 2"/>
              <p:cNvSpPr/>
              <p:nvPr/>
            </p:nvSpPr>
            <p:spPr>
              <a:xfrm>
                <a:off x="1294312" y="1516516"/>
                <a:ext cx="10330072" cy="35507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ja-JP" dirty="0" err="1" smtClean="0"/>
                  <a:t>n×n</a:t>
                </a:r>
                <a:r>
                  <a:rPr lang="ja-JP" altLang="en-US" dirty="0" smtClean="0"/>
                  <a:t>行列</a:t>
                </a:r>
                <a:r>
                  <a:rPr lang="en-US" altLang="ja-JP" dirty="0" smtClean="0"/>
                  <a:t>A</a:t>
                </a:r>
                <a:r>
                  <a:rPr lang="ja-JP" altLang="en-US" dirty="0" smtClean="0"/>
                  <a:t>が対角化可能ならば線形</a:t>
                </a:r>
                <a:r>
                  <a:rPr lang="ja-JP" altLang="en-US" dirty="0"/>
                  <a:t>写像</a:t>
                </a:r>
                <a:r>
                  <a:rPr lang="en-US" altLang="ja-JP" dirty="0" err="1" smtClean="0"/>
                  <a:t>f</a:t>
                </a:r>
                <a:r>
                  <a:rPr lang="en-US" altLang="ja-JP" baseline="-25000" dirty="0" err="1" smtClean="0"/>
                  <a:t>A</a:t>
                </a:r>
                <a:r>
                  <a:rPr lang="en-US" altLang="ja-JP" dirty="0" err="1" smtClean="0"/>
                  <a:t>:R</a:t>
                </a:r>
                <a:r>
                  <a:rPr lang="en-US" altLang="ja-JP" baseline="30000" dirty="0" err="1" smtClean="0"/>
                  <a:t>n</a:t>
                </a:r>
                <a:r>
                  <a:rPr lang="ja-JP" altLang="en-US" dirty="0"/>
                  <a:t>→</a:t>
                </a:r>
                <a:r>
                  <a:rPr lang="en-US" altLang="ja-JP" dirty="0"/>
                  <a:t>R</a:t>
                </a:r>
                <a:r>
                  <a:rPr lang="en-US" altLang="ja-JP" baseline="30000" dirty="0"/>
                  <a:t>n</a:t>
                </a:r>
                <a:r>
                  <a:rPr lang="ja-JP" altLang="en-US" dirty="0" smtClean="0"/>
                  <a:t>の核と像の直和は</a:t>
                </a:r>
                <a:r>
                  <a:rPr lang="en-US" altLang="ja-JP" dirty="0" smtClean="0"/>
                  <a:t>n</a:t>
                </a:r>
                <a:r>
                  <a:rPr lang="ja-JP" altLang="en-US" dirty="0" smtClean="0"/>
                  <a:t>次元空間となり</a:t>
                </a:r>
                <a:endParaRPr lang="en-US" altLang="ja-JP" dirty="0" smtClean="0"/>
              </a:p>
              <a:p>
                <a:endParaRPr lang="en-US" altLang="ja-JP" dirty="0"/>
              </a:p>
              <a:p>
                <a:r>
                  <a:rPr lang="ja-JP" altLang="en-US" dirty="0" smtClean="0"/>
                  <a:t>　</a:t>
                </a:r>
                <a:r>
                  <a:rPr lang="en-US" altLang="ja-JP" dirty="0" err="1" smtClean="0"/>
                  <a:t>Im</a:t>
                </a:r>
                <a:r>
                  <a:rPr lang="en-US" altLang="ja-JP" dirty="0" smtClean="0"/>
                  <a:t> </a:t>
                </a:r>
                <a:r>
                  <a:rPr lang="en-US" altLang="ja-JP" dirty="0" err="1" smtClean="0"/>
                  <a:t>f</a:t>
                </a:r>
                <a:r>
                  <a:rPr lang="en-US" altLang="ja-JP" baseline="-25000" dirty="0" err="1" smtClean="0"/>
                  <a:t>A</a:t>
                </a:r>
                <a14:m>
                  <m:oMath xmlns:m="http://schemas.openxmlformats.org/officeDocument/2006/math">
                    <m:r>
                      <a:rPr lang="en-US" altLang="ja-JP" b="0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ja-JP" dirty="0">
                        <a:latin typeface="Cambria Math" panose="02040503050406030204" pitchFamily="18" charset="0"/>
                      </a:rPr>
                      <m:t>⊕</m:t>
                    </m:r>
                  </m:oMath>
                </a14:m>
                <a:r>
                  <a:rPr lang="en-US" altLang="ja-JP" dirty="0" smtClean="0"/>
                  <a:t> ker </a:t>
                </a:r>
                <a:r>
                  <a:rPr lang="en-US" altLang="ja-JP" dirty="0" err="1" smtClean="0"/>
                  <a:t>f</a:t>
                </a:r>
                <a:r>
                  <a:rPr lang="en-US" altLang="ja-JP" baseline="-25000" dirty="0" err="1" smtClean="0"/>
                  <a:t>A</a:t>
                </a:r>
                <a:r>
                  <a:rPr lang="en-US" altLang="ja-JP" dirty="0" smtClean="0"/>
                  <a:t>= R</a:t>
                </a:r>
                <a:r>
                  <a:rPr lang="en-US" altLang="ja-JP" baseline="30000" dirty="0" smtClean="0"/>
                  <a:t>n</a:t>
                </a:r>
                <a:r>
                  <a:rPr lang="ja-JP" altLang="en-US" baseline="30000" dirty="0" smtClean="0"/>
                  <a:t>　</a:t>
                </a:r>
                <a:r>
                  <a:rPr lang="ja-JP" altLang="en-US" dirty="0" smtClean="0"/>
                  <a:t>（核は</a:t>
                </a:r>
                <a:r>
                  <a:rPr lang="ja-JP" altLang="en-US" b="1" dirty="0" smtClean="0">
                    <a:solidFill>
                      <a:srgbClr val="FF0000"/>
                    </a:solidFill>
                  </a:rPr>
                  <a:t>行ベクトル空間</a:t>
                </a:r>
                <a:r>
                  <a:rPr lang="ja-JP" altLang="en-US" dirty="0" smtClean="0"/>
                  <a:t>の直交補空間であり必ず像と直交するわけではない）</a:t>
                </a:r>
                <a:endParaRPr lang="en-US" altLang="ja-JP" baseline="30000" dirty="0" smtClean="0"/>
              </a:p>
              <a:p>
                <a:endParaRPr lang="en-US" altLang="ja-JP" baseline="30000" dirty="0"/>
              </a:p>
              <a:p>
                <a:r>
                  <a:rPr lang="ja-JP" altLang="en-US" dirty="0" smtClean="0"/>
                  <a:t>仮に行列</a:t>
                </a:r>
                <a:r>
                  <a:rPr lang="en-US" altLang="ja-JP" dirty="0"/>
                  <a:t>A</a:t>
                </a:r>
                <a:r>
                  <a:rPr lang="ja-JP" altLang="en-US" dirty="0"/>
                  <a:t>が</a:t>
                </a:r>
                <a:r>
                  <a:rPr lang="ja-JP" altLang="en-US" dirty="0" smtClean="0"/>
                  <a:t>対角化不可能でも</a:t>
                </a:r>
                <a:r>
                  <a:rPr lang="en-US" altLang="ja-JP" dirty="0" err="1" smtClean="0"/>
                  <a:t>f</a:t>
                </a:r>
                <a:r>
                  <a:rPr lang="en-US" altLang="ja-JP" baseline="-25000" dirty="0" err="1" smtClean="0"/>
                  <a:t>A</a:t>
                </a:r>
                <a:r>
                  <a:rPr lang="ja-JP" altLang="en-US" dirty="0" smtClean="0"/>
                  <a:t>と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altLang="ja-JP" dirty="0"/>
                          <m:t>f</m:t>
                        </m:r>
                      </m:e>
                      <m:sub>
                        <m:sSup>
                          <m:sSupPr>
                            <m:ctrlPr>
                              <a:rPr lang="en-US" altLang="ja-JP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ja-JP" smtClean="0"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en-US" altLang="ja-JP">
                                <a:latin typeface="Cambria Math" panose="02040503050406030204" pitchFamily="18" charset="0"/>
                              </a:rPr>
                              <m:t>T</m:t>
                            </m:r>
                          </m:sup>
                        </m:sSup>
                      </m:sub>
                    </m:sSub>
                  </m:oMath>
                </a14:m>
                <a:r>
                  <a:rPr lang="ja-JP" altLang="en-US" dirty="0" smtClean="0"/>
                  <a:t>の</a:t>
                </a:r>
                <a:r>
                  <a:rPr lang="ja-JP" altLang="en-US" dirty="0"/>
                  <a:t>核と</a:t>
                </a:r>
                <a:r>
                  <a:rPr lang="ja-JP" altLang="en-US" dirty="0" smtClean="0"/>
                  <a:t>像を組み合わせると</a:t>
                </a:r>
                <a:endParaRPr lang="en-US" altLang="ja-JP" dirty="0"/>
              </a:p>
              <a:p>
                <a:endParaRPr lang="en-US" altLang="ja-JP" baseline="30000" dirty="0"/>
              </a:p>
              <a:p>
                <a:r>
                  <a:rPr lang="ja-JP" altLang="en-US" dirty="0"/>
                  <a:t>　</a:t>
                </a:r>
                <a:r>
                  <a:rPr lang="en-US" altLang="ja-JP" dirty="0" err="1"/>
                  <a:t>Im</a:t>
                </a:r>
                <a:r>
                  <a:rPr lang="en-US" altLang="ja-JP" dirty="0"/>
                  <a:t> </a:t>
                </a:r>
                <a:r>
                  <a:rPr lang="en-US" altLang="ja-JP" dirty="0" err="1"/>
                  <a:t>f</a:t>
                </a:r>
                <a:r>
                  <a:rPr lang="en-US" altLang="ja-JP" baseline="-25000" dirty="0" err="1"/>
                  <a:t>A</a:t>
                </a:r>
                <a14:m>
                  <m:oMath xmlns:m="http://schemas.openxmlformats.org/officeDocument/2006/math">
                    <m:r>
                      <a:rPr lang="en-US" altLang="ja-JP" dirty="0">
                        <a:latin typeface="Cambria Math" panose="02040503050406030204" pitchFamily="18" charset="0"/>
                      </a:rPr>
                      <m:t> ⊕</m:t>
                    </m:r>
                  </m:oMath>
                </a14:m>
                <a:r>
                  <a:rPr lang="en-US" altLang="ja-JP" dirty="0"/>
                  <a:t> </a:t>
                </a:r>
                <a:r>
                  <a:rPr lang="en-US" altLang="ja-JP" dirty="0" smtClean="0"/>
                  <a:t>ker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altLang="ja-JP" dirty="0"/>
                          <m:t>f</m:t>
                        </m:r>
                      </m:e>
                      <m:sub>
                        <m:sSup>
                          <m:sSupPr>
                            <m:ctrlPr>
                              <a:rPr lang="en-US" altLang="ja-JP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ja-JP"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en-US" altLang="ja-JP">
                                <a:latin typeface="Cambria Math" panose="02040503050406030204" pitchFamily="18" charset="0"/>
                              </a:rPr>
                              <m:t>T</m:t>
                            </m:r>
                          </m:sup>
                        </m:sSup>
                      </m:sub>
                    </m:sSub>
                    <m:r>
                      <m:rPr>
                        <m:nor/>
                      </m:rPr>
                      <a:rPr lang="en-US" altLang="ja-JP" dirty="0"/>
                      <m:t>=</m:t>
                    </m:r>
                  </m:oMath>
                </a14:m>
                <a:r>
                  <a:rPr lang="en-US" altLang="ja-JP" dirty="0" smtClean="0"/>
                  <a:t>R</a:t>
                </a:r>
                <a:r>
                  <a:rPr lang="en-US" altLang="ja-JP" baseline="30000" dirty="0" smtClean="0"/>
                  <a:t>n</a:t>
                </a:r>
                <a:r>
                  <a:rPr lang="en-US" altLang="ja-JP" dirty="0"/>
                  <a:t>	</a:t>
                </a:r>
                <a:r>
                  <a:rPr lang="en-US" altLang="ja-JP" dirty="0" err="1" smtClean="0"/>
                  <a:t>Im</a:t>
                </a:r>
                <a:r>
                  <a:rPr lang="en-US" altLang="ja-JP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altLang="ja-JP" dirty="0"/>
                          <m:t>f</m:t>
                        </m:r>
                      </m:e>
                      <m:sub>
                        <m:sSup>
                          <m:sSupPr>
                            <m:ctrlPr>
                              <a:rPr lang="en-US" altLang="ja-JP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ja-JP"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en-US" altLang="ja-JP">
                                <a:latin typeface="Cambria Math" panose="02040503050406030204" pitchFamily="18" charset="0"/>
                              </a:rPr>
                              <m:t>T</m:t>
                            </m:r>
                          </m:sup>
                        </m:sSup>
                      </m:sub>
                    </m:sSub>
                    <m:r>
                      <a:rPr lang="en-US" altLang="ja-JP" dirty="0">
                        <a:latin typeface="Cambria Math" panose="02040503050406030204" pitchFamily="18" charset="0"/>
                      </a:rPr>
                      <m:t>⊕</m:t>
                    </m:r>
                  </m:oMath>
                </a14:m>
                <a:r>
                  <a:rPr lang="en-US" altLang="ja-JP" dirty="0"/>
                  <a:t> ker </a:t>
                </a:r>
                <a:r>
                  <a:rPr lang="en-US" altLang="ja-JP" dirty="0" err="1"/>
                  <a:t>f</a:t>
                </a:r>
                <a:r>
                  <a:rPr lang="en-US" altLang="ja-JP" baseline="-25000" dirty="0" err="1"/>
                  <a:t>A</a:t>
                </a:r>
                <a:r>
                  <a:rPr lang="en-US" altLang="ja-JP" dirty="0"/>
                  <a:t>= </a:t>
                </a:r>
                <a:r>
                  <a:rPr lang="en-US" altLang="ja-JP" dirty="0" smtClean="0"/>
                  <a:t>R</a:t>
                </a:r>
                <a:r>
                  <a:rPr lang="en-US" altLang="ja-JP" baseline="30000" dirty="0" smtClean="0"/>
                  <a:t>n</a:t>
                </a:r>
                <a:endParaRPr lang="en-US" altLang="ja-JP" baseline="30000" dirty="0"/>
              </a:p>
              <a:p>
                <a:endParaRPr lang="en-US" altLang="ja-JP" baseline="30000" dirty="0"/>
              </a:p>
              <a:p>
                <a:r>
                  <a:rPr lang="ja-JP" altLang="en-US" dirty="0" smtClean="0"/>
                  <a:t>また、</a:t>
                </a:r>
                <a:endParaRPr lang="en-US" altLang="ja-JP" dirty="0" smtClean="0"/>
              </a:p>
              <a:p>
                <a:endParaRPr lang="en-US" altLang="ja-JP" baseline="30000" dirty="0"/>
              </a:p>
              <a:p>
                <a:r>
                  <a:rPr lang="ja-JP" altLang="en-US" dirty="0"/>
                  <a:t>　　</a:t>
                </a:r>
                <a:r>
                  <a:rPr lang="en-US" altLang="ja-JP" dirty="0" err="1"/>
                  <a:t>Im</a:t>
                </a:r>
                <a:r>
                  <a:rPr lang="en-US" altLang="ja-JP" dirty="0"/>
                  <a:t> </a:t>
                </a:r>
                <a:r>
                  <a:rPr lang="en-US" altLang="ja-JP" dirty="0" err="1" smtClean="0"/>
                  <a:t>f</a:t>
                </a:r>
                <a:r>
                  <a:rPr lang="en-US" altLang="ja-JP" baseline="-25000" dirty="0" err="1" smtClean="0"/>
                  <a:t>A</a:t>
                </a:r>
                <a:r>
                  <a:rPr lang="ja-JP" altLang="en-US" dirty="0" smtClean="0"/>
                  <a:t>は列ベクトル空間から</a:t>
                </a:r>
                <a:r>
                  <a:rPr lang="ja-JP" altLang="en-US" dirty="0"/>
                  <a:t>、</a:t>
                </a:r>
                <a:r>
                  <a:rPr lang="en-US" altLang="ja-JP" dirty="0" smtClean="0"/>
                  <a:t> </a:t>
                </a:r>
                <a:r>
                  <a:rPr lang="en-US" altLang="ja-JP" dirty="0" err="1" smtClean="0"/>
                  <a:t>ker</a:t>
                </a:r>
                <a:r>
                  <a:rPr lang="en-US" altLang="ja-JP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altLang="ja-JP" dirty="0"/>
                          <m:t>f</m:t>
                        </m:r>
                      </m:e>
                      <m:sub>
                        <m:sSup>
                          <m:sSupPr>
                            <m:ctrlPr>
                              <a:rPr lang="en-US" altLang="ja-JP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ja-JP"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en-US" altLang="ja-JP">
                                <a:latin typeface="Cambria Math" panose="02040503050406030204" pitchFamily="18" charset="0"/>
                              </a:rPr>
                              <m:t>T</m:t>
                            </m:r>
                          </m:sup>
                        </m:sSup>
                      </m:sub>
                    </m:sSub>
                  </m:oMath>
                </a14:m>
                <a:r>
                  <a:rPr lang="ja-JP" altLang="en-US" dirty="0" smtClean="0"/>
                  <a:t>は列</a:t>
                </a:r>
                <a:r>
                  <a:rPr lang="ja-JP" altLang="en-US" dirty="0"/>
                  <a:t>ベクトル</a:t>
                </a:r>
                <a:r>
                  <a:rPr lang="ja-JP" altLang="en-US" dirty="0" smtClean="0"/>
                  <a:t>空間の直交補空間（</a:t>
                </a:r>
                <a:r>
                  <a:rPr lang="en-US" altLang="ja-JP" dirty="0" err="1" smtClean="0"/>
                  <a:t>Im</a:t>
                </a:r>
                <a:r>
                  <a:rPr lang="en-US" altLang="ja-JP" dirty="0" smtClean="0"/>
                  <a:t> </a:t>
                </a:r>
                <a:r>
                  <a:rPr lang="en-US" altLang="ja-JP" dirty="0" err="1" smtClean="0"/>
                  <a:t>f</a:t>
                </a:r>
                <a:r>
                  <a:rPr lang="en-US" altLang="ja-JP" baseline="-25000" dirty="0" err="1" smtClean="0"/>
                  <a:t>A</a:t>
                </a:r>
                <a:r>
                  <a:rPr lang="ja-JP" altLang="en-US" baseline="30000" dirty="0" smtClean="0"/>
                  <a:t>⊥</a:t>
                </a:r>
                <a:r>
                  <a:rPr lang="ja-JP" altLang="en-US" dirty="0"/>
                  <a:t> ）</a:t>
                </a:r>
                <a:endParaRPr lang="en-US" altLang="ja-JP" baseline="30000" dirty="0"/>
              </a:p>
              <a:p>
                <a:r>
                  <a:rPr lang="ja-JP" altLang="en-US" dirty="0"/>
                  <a:t>　　</a:t>
                </a:r>
                <a:r>
                  <a:rPr lang="en-US" altLang="ja-JP" dirty="0" err="1"/>
                  <a:t>Im</a:t>
                </a:r>
                <a:r>
                  <a:rPr lang="en-US" altLang="ja-JP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altLang="ja-JP" dirty="0"/>
                          <m:t>f</m:t>
                        </m:r>
                      </m:e>
                      <m:sub>
                        <m:sSup>
                          <m:sSupPr>
                            <m:ctrlPr>
                              <a:rPr lang="en-US" altLang="ja-JP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ja-JP"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en-US" altLang="ja-JP">
                                <a:latin typeface="Cambria Math" panose="02040503050406030204" pitchFamily="18" charset="0"/>
                              </a:rPr>
                              <m:t>T</m:t>
                            </m:r>
                          </m:sup>
                        </m:sSup>
                      </m:sub>
                    </m:sSub>
                  </m:oMath>
                </a14:m>
                <a:r>
                  <a:rPr lang="ja-JP" altLang="en-US" dirty="0" smtClean="0"/>
                  <a:t>は行ベクトル空間から、</a:t>
                </a:r>
                <a:r>
                  <a:rPr lang="en-US" altLang="ja-JP" dirty="0" err="1" smtClean="0"/>
                  <a:t>kerf</a:t>
                </a:r>
                <a:r>
                  <a:rPr lang="en-US" altLang="ja-JP" baseline="-25000" dirty="0" err="1" smtClean="0"/>
                  <a:t>A</a:t>
                </a:r>
                <a:r>
                  <a:rPr lang="ja-JP" altLang="en-US" dirty="0" smtClean="0"/>
                  <a:t>は行ベクトル</a:t>
                </a:r>
                <a:r>
                  <a:rPr lang="ja-JP" altLang="en-US" dirty="0"/>
                  <a:t>空間の直交補</a:t>
                </a:r>
                <a:r>
                  <a:rPr lang="ja-JP" altLang="en-US" dirty="0" smtClean="0"/>
                  <a:t>空間（ </a:t>
                </a:r>
                <a:r>
                  <a:rPr lang="en-US" altLang="ja-JP" dirty="0" err="1" smtClean="0"/>
                  <a:t>Im</a:t>
                </a:r>
                <a:r>
                  <a:rPr lang="en-US" altLang="ja-JP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altLang="ja-JP" dirty="0"/>
                          <m:t>f</m:t>
                        </m:r>
                      </m:e>
                      <m:sub>
                        <m:sSup>
                          <m:sSupPr>
                            <m:ctrlPr>
                              <a:rPr lang="en-US" altLang="ja-JP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ja-JP"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en-US" altLang="ja-JP">
                                <a:latin typeface="Cambria Math" panose="02040503050406030204" pitchFamily="18" charset="0"/>
                              </a:rPr>
                              <m:t>T</m:t>
                            </m:r>
                          </m:sup>
                        </m:sSup>
                      </m:sub>
                    </m:sSub>
                  </m:oMath>
                </a14:m>
                <a:r>
                  <a:rPr lang="ja-JP" altLang="en-US" baseline="30000" dirty="0" smtClean="0"/>
                  <a:t>⊥</a:t>
                </a:r>
                <a:r>
                  <a:rPr lang="ja-JP" altLang="en-US" dirty="0"/>
                  <a:t> </a:t>
                </a:r>
                <a:r>
                  <a:rPr lang="ja-JP" altLang="en-US" dirty="0" smtClean="0"/>
                  <a:t>）　</a:t>
                </a:r>
                <a:endParaRPr lang="en-US" altLang="ja-JP" baseline="30000" dirty="0"/>
              </a:p>
              <a:p>
                <a:endParaRPr lang="en-US" altLang="ja-JP" baseline="30000" dirty="0" smtClean="0"/>
              </a:p>
              <a:p>
                <a:r>
                  <a:rPr lang="ja-JP" altLang="en-US" dirty="0" smtClean="0"/>
                  <a:t>が成り立つ。</a:t>
                </a:r>
                <a:endParaRPr lang="en-US" altLang="ja-JP" baseline="30000" dirty="0"/>
              </a:p>
            </p:txBody>
          </p:sp>
        </mc:Choice>
        <mc:Fallback xmlns="">
          <p:sp>
            <p:nvSpPr>
              <p:cNvPr id="3" name="正方形/長方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4312" y="1516516"/>
                <a:ext cx="10330072" cy="3550716"/>
              </a:xfrm>
              <a:prstGeom prst="rect">
                <a:avLst/>
              </a:prstGeom>
              <a:blipFill>
                <a:blip r:embed="rId5"/>
                <a:stretch>
                  <a:fillRect l="-472" t="-1031" b="-189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テキスト ボックス 3"/>
          <p:cNvSpPr txBox="1"/>
          <p:nvPr/>
        </p:nvSpPr>
        <p:spPr>
          <a:xfrm>
            <a:off x="5658263" y="3294017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kumimoji="1" lang="ja-JP" altLang="en-US" dirty="0"/>
          </a:p>
        </p:txBody>
      </p:sp>
      <p:sp>
        <p:nvSpPr>
          <p:cNvPr id="5" name="正方形/長方形 4"/>
          <p:cNvSpPr/>
          <p:nvPr/>
        </p:nvSpPr>
        <p:spPr>
          <a:xfrm>
            <a:off x="1294312" y="5248143"/>
            <a:ext cx="9800408" cy="646331"/>
          </a:xfrm>
          <a:prstGeom prst="rect">
            <a:avLst/>
          </a:prstGeom>
          <a:ln w="28575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ja-JP" altLang="en-US" dirty="0"/>
              <a:t>行列</a:t>
            </a:r>
            <a:r>
              <a:rPr lang="en-US" altLang="ja-JP" dirty="0"/>
              <a:t>A</a:t>
            </a:r>
            <a:r>
              <a:rPr lang="ja-JP" altLang="en-US" dirty="0" smtClean="0"/>
              <a:t>が対称行列の場合、</a:t>
            </a:r>
            <a:endParaRPr lang="en-US" altLang="ja-JP" dirty="0" smtClean="0"/>
          </a:p>
          <a:p>
            <a:r>
              <a:rPr lang="ja-JP" altLang="en-US" dirty="0" smtClean="0"/>
              <a:t>行ベクトル空間＝列ベクトル空間となり</a:t>
            </a:r>
            <a:r>
              <a:rPr lang="en-US" altLang="ja-JP" dirty="0" err="1" smtClean="0"/>
              <a:t>Im</a:t>
            </a:r>
            <a:r>
              <a:rPr lang="en-US" altLang="ja-JP" dirty="0" smtClean="0"/>
              <a:t> </a:t>
            </a:r>
            <a:r>
              <a:rPr lang="en-US" altLang="ja-JP" dirty="0" err="1" smtClean="0"/>
              <a:t>f</a:t>
            </a:r>
            <a:r>
              <a:rPr lang="en-US" altLang="ja-JP" baseline="-25000" dirty="0" err="1" smtClean="0"/>
              <a:t>A</a:t>
            </a:r>
            <a:r>
              <a:rPr lang="en-US" altLang="ja-JP" baseline="-25000" dirty="0" smtClean="0"/>
              <a:t> </a:t>
            </a:r>
            <a:r>
              <a:rPr lang="en-US" altLang="ja-JP" dirty="0" smtClean="0"/>
              <a:t>= </a:t>
            </a:r>
            <a:r>
              <a:rPr lang="en-US" altLang="ja-JP" dirty="0" err="1" smtClean="0"/>
              <a:t>Kerf</a:t>
            </a:r>
            <a:r>
              <a:rPr lang="en-US" altLang="ja-JP" baseline="-25000" dirty="0" err="1" smtClean="0"/>
              <a:t>A</a:t>
            </a:r>
            <a:r>
              <a:rPr lang="ja-JP" altLang="en-US" baseline="30000" dirty="0" smtClean="0"/>
              <a:t>⊥</a:t>
            </a:r>
            <a:r>
              <a:rPr lang="ja-JP" altLang="en-US" dirty="0" smtClean="0"/>
              <a:t>および </a:t>
            </a:r>
            <a:r>
              <a:rPr lang="en-US" altLang="ja-JP" dirty="0" smtClean="0"/>
              <a:t>Ker </a:t>
            </a:r>
            <a:r>
              <a:rPr lang="en-US" altLang="ja-JP" dirty="0" err="1"/>
              <a:t>f</a:t>
            </a:r>
            <a:r>
              <a:rPr lang="en-US" altLang="ja-JP" baseline="-25000" dirty="0" err="1"/>
              <a:t>A</a:t>
            </a:r>
            <a:r>
              <a:rPr lang="en-US" altLang="ja-JP" baseline="-25000" dirty="0"/>
              <a:t> </a:t>
            </a:r>
            <a:r>
              <a:rPr lang="en-US" altLang="ja-JP" dirty="0"/>
              <a:t>= </a:t>
            </a:r>
            <a:r>
              <a:rPr lang="en-US" altLang="ja-JP" dirty="0" err="1" smtClean="0"/>
              <a:t>Im</a:t>
            </a:r>
            <a:r>
              <a:rPr lang="en-US" altLang="ja-JP" dirty="0" smtClean="0"/>
              <a:t> </a:t>
            </a:r>
            <a:r>
              <a:rPr lang="en-US" altLang="ja-JP" dirty="0" err="1" smtClean="0"/>
              <a:t>f</a:t>
            </a:r>
            <a:r>
              <a:rPr lang="en-US" altLang="ja-JP" baseline="-25000" dirty="0" err="1" smtClean="0"/>
              <a:t>A</a:t>
            </a:r>
            <a:r>
              <a:rPr lang="ja-JP" altLang="en-US" baseline="30000" dirty="0" smtClean="0"/>
              <a:t>⊥</a:t>
            </a:r>
            <a:r>
              <a:rPr lang="ja-JP" altLang="en-US" dirty="0" smtClean="0"/>
              <a:t>が満たされる。</a:t>
            </a:r>
            <a:endParaRPr lang="en-US" altLang="ja-JP" dirty="0"/>
          </a:p>
        </p:txBody>
      </p:sp>
      <p:pic>
        <p:nvPicPr>
          <p:cNvPr id="7" name="オーディオ 6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53317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793"/>
    </mc:Choice>
    <mc:Fallback xmlns="">
      <p:transition spd="slow" advTm="1007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2|7.9|12|16.3|97.3|2.3|12.9|2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8.2|2.2|10.8|4.6|19.2|20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4|7.6|6.3|6.9|8.1|10.7|21.6|22.4|7.2|32.8|6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7|15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8|20.3|33.2|11.7|6.7"/>
</p:tagLst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801</TotalTime>
  <Words>811</Words>
  <Application>Microsoft Office PowerPoint</Application>
  <PresentationFormat>ワイド画面</PresentationFormat>
  <Paragraphs>70</Paragraphs>
  <Slides>6</Slides>
  <Notes>0</Notes>
  <HiddenSlides>0</HiddenSlides>
  <MMClips>6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1" baseType="lpstr">
      <vt:lpstr>游ゴシック</vt:lpstr>
      <vt:lpstr>游ゴシック Light</vt:lpstr>
      <vt:lpstr>Arial</vt:lpstr>
      <vt:lpstr>Cambria Math</vt:lpstr>
      <vt:lpstr>Office テーマ</vt:lpstr>
      <vt:lpstr>4 対称行列と直交行列</vt:lpstr>
      <vt:lpstr>直交行列</vt:lpstr>
      <vt:lpstr>直交行列</vt:lpstr>
      <vt:lpstr>実対称行列</vt:lpstr>
      <vt:lpstr>スペクトル分解</vt:lpstr>
      <vt:lpstr>対称行列の核と像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今回のポイント（１）</dc:title>
  <dc:creator>徳永隆治</dc:creator>
  <cp:lastModifiedBy>徳永隆治</cp:lastModifiedBy>
  <cp:revision>90</cp:revision>
  <dcterms:created xsi:type="dcterms:W3CDTF">2020-04-08T04:01:53Z</dcterms:created>
  <dcterms:modified xsi:type="dcterms:W3CDTF">2020-08-31T06:06:42Z</dcterms:modified>
  <cp:contentStatus/>
</cp:coreProperties>
</file>